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Lst>
  <p:notesMasterIdLst>
    <p:notesMasterId r:id="rId50"/>
  </p:notesMasterIdLst>
  <p:handoutMasterIdLst>
    <p:handoutMasterId r:id="rId51"/>
  </p:handoutMasterIdLst>
  <p:sldIdLst>
    <p:sldId id="256" r:id="rId2"/>
    <p:sldId id="319" r:id="rId3"/>
    <p:sldId id="267" r:id="rId4"/>
    <p:sldId id="375" r:id="rId5"/>
    <p:sldId id="364" r:id="rId6"/>
    <p:sldId id="342" r:id="rId7"/>
    <p:sldId id="324" r:id="rId8"/>
    <p:sldId id="268" r:id="rId9"/>
    <p:sldId id="348" r:id="rId10"/>
    <p:sldId id="349" r:id="rId11"/>
    <p:sldId id="321" r:id="rId12"/>
    <p:sldId id="365" r:id="rId13"/>
    <p:sldId id="274" r:id="rId14"/>
    <p:sldId id="322" r:id="rId15"/>
    <p:sldId id="275" r:id="rId16"/>
    <p:sldId id="343" r:id="rId17"/>
    <p:sldId id="344" r:id="rId18"/>
    <p:sldId id="345" r:id="rId19"/>
    <p:sldId id="346" r:id="rId20"/>
    <p:sldId id="347" r:id="rId21"/>
    <p:sldId id="370" r:id="rId22"/>
    <p:sldId id="373" r:id="rId23"/>
    <p:sldId id="366" r:id="rId24"/>
    <p:sldId id="277" r:id="rId25"/>
    <p:sldId id="376" r:id="rId26"/>
    <p:sldId id="312" r:id="rId27"/>
    <p:sldId id="362" r:id="rId28"/>
    <p:sldId id="363" r:id="rId29"/>
    <p:sldId id="330" r:id="rId30"/>
    <p:sldId id="384" r:id="rId31"/>
    <p:sldId id="383" r:id="rId32"/>
    <p:sldId id="351" r:id="rId33"/>
    <p:sldId id="374" r:id="rId34"/>
    <p:sldId id="353" r:id="rId35"/>
    <p:sldId id="385" r:id="rId36"/>
    <p:sldId id="355" r:id="rId37"/>
    <p:sldId id="356" r:id="rId38"/>
    <p:sldId id="386" r:id="rId39"/>
    <p:sldId id="378" r:id="rId40"/>
    <p:sldId id="379" r:id="rId41"/>
    <p:sldId id="380" r:id="rId42"/>
    <p:sldId id="381" r:id="rId43"/>
    <p:sldId id="382" r:id="rId44"/>
    <p:sldId id="377" r:id="rId45"/>
    <p:sldId id="317" r:id="rId46"/>
    <p:sldId id="372" r:id="rId47"/>
    <p:sldId id="318"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91" autoAdjust="0"/>
  </p:normalViewPr>
  <p:slideViewPr>
    <p:cSldViewPr snapToGrid="0" snapToObjects="1">
      <p:cViewPr varScale="1">
        <p:scale>
          <a:sx n="91" d="100"/>
          <a:sy n="91" d="100"/>
        </p:scale>
        <p:origin x="13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55C8E5-0500-8547-A3B8-4DD5BE03E772}" type="datetimeFigureOut">
              <a:rPr lang="en-US" smtClean="0"/>
              <a:t>10/19/2017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CC525D-429A-9A49-BA80-A5F5A3B44E27}" type="slidenum">
              <a:rPr lang="en-US" smtClean="0"/>
              <a:t>‹#›</a:t>
            </a:fld>
            <a:endParaRPr lang="en-US"/>
          </a:p>
        </p:txBody>
      </p:sp>
    </p:spTree>
    <p:extLst>
      <p:ext uri="{BB962C8B-B14F-4D97-AF65-F5344CB8AC3E}">
        <p14:creationId xmlns:p14="http://schemas.microsoft.com/office/powerpoint/2010/main" val="2179709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62EB6-B5F8-F84C-A361-8558ACD3FC69}" type="datetimeFigureOut">
              <a:rPr lang="en-US" smtClean="0"/>
              <a:t>10/19/2017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7490A-14FD-8947-A1E8-7D7B176D0FA2}" type="slidenum">
              <a:rPr lang="en-US" smtClean="0"/>
              <a:t>‹#›</a:t>
            </a:fld>
            <a:endParaRPr lang="en-US"/>
          </a:p>
        </p:txBody>
      </p:sp>
    </p:spTree>
    <p:extLst>
      <p:ext uri="{BB962C8B-B14F-4D97-AF65-F5344CB8AC3E}">
        <p14:creationId xmlns:p14="http://schemas.microsoft.com/office/powerpoint/2010/main" val="2105625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9701137-15AD-764A-973B-9A1BB58179F9}" type="slidenum">
              <a:rPr lang="en-US">
                <a:latin typeface="Times New Roman" charset="0"/>
              </a:rPr>
              <a:pPr/>
              <a:t>4</a:t>
            </a:fld>
            <a:endParaRPr lang="en-US">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828C7B68-EEAF-E84C-A026-DA069A701FDA}" type="slidenum">
              <a:rPr lang="en-US">
                <a:latin typeface="Times New Roman" charset="0"/>
              </a:rPr>
              <a:pPr/>
              <a:t>15</a:t>
            </a:fld>
            <a:endParaRPr lang="en-US">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dirty="0">
                <a:latin typeface="Times New Roman" charset="0"/>
              </a:rPr>
              <a:t>CDC estimates that HPV is the most common STI. With 20 million infected in the US. </a:t>
            </a:r>
            <a:r>
              <a:rPr lang="en-US" dirty="0" smtClean="0">
                <a:latin typeface="Times New Roman" charset="0"/>
              </a:rPr>
              <a:t>And about </a:t>
            </a:r>
            <a:r>
              <a:rPr lang="en-US" dirty="0">
                <a:latin typeface="Times New Roman" charset="0"/>
              </a:rPr>
              <a:t>6 million </a:t>
            </a:r>
            <a:r>
              <a:rPr lang="en-US" dirty="0" smtClean="0">
                <a:latin typeface="Times New Roman" charset="0"/>
              </a:rPr>
              <a:t>new cases </a:t>
            </a:r>
            <a:r>
              <a:rPr lang="en-US" dirty="0">
                <a:latin typeface="Times New Roman" charset="0"/>
              </a:rPr>
              <a:t>per year.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9B0B2B3-B271-AD4E-8A54-D663FED3E560}" type="slidenum">
              <a:rPr lang="en-US" sz="1200">
                <a:latin typeface="Times New Roman" charset="0"/>
              </a:rPr>
              <a:pPr algn="r" eaLnBrk="1" hangingPunct="1"/>
              <a:t>16</a:t>
            </a:fld>
            <a:endParaRPr lang="en-US" sz="1200">
              <a:latin typeface="Times New Roman"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Here’s a great visual way of showing</a:t>
            </a:r>
            <a:r>
              <a:rPr lang="en-US" baseline="0" dirty="0" smtClean="0">
                <a:latin typeface="Calibri" charset="0"/>
              </a:rPr>
              <a:t> how common HPV is and how only a percentage get cervical cancer. </a:t>
            </a:r>
            <a:endParaRPr lang="en-US"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9B0B2B3-B271-AD4E-8A54-D663FED3E560}" type="slidenum">
              <a:rPr lang="en-US" sz="1200">
                <a:latin typeface="Times New Roman" charset="0"/>
              </a:rPr>
              <a:pPr algn="r" eaLnBrk="1" hangingPunct="1"/>
              <a:t>17</a:t>
            </a:fld>
            <a:endParaRPr lang="en-US" sz="1200">
              <a:latin typeface="Times New Roman"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Almost</a:t>
            </a:r>
            <a:r>
              <a:rPr lang="en-US" baseline="0" dirty="0" smtClean="0">
                <a:latin typeface="Calibri" charset="0"/>
              </a:rPr>
              <a:t> all women have HPV infection at some point in their lives.</a:t>
            </a:r>
            <a:endParaRPr lang="en-US" dirty="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9B0B2B3-B271-AD4E-8A54-D663FED3E560}" type="slidenum">
              <a:rPr lang="en-US" sz="1200">
                <a:latin typeface="Times New Roman" charset="0"/>
              </a:rPr>
              <a:pPr algn="r" eaLnBrk="1" hangingPunct="1"/>
              <a:t>18</a:t>
            </a:fld>
            <a:endParaRPr lang="en-US" sz="1200">
              <a:latin typeface="Times New Roman"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Some women will have abnormal cell changes</a:t>
            </a:r>
            <a:r>
              <a:rPr lang="en-US" baseline="0" dirty="0" smtClean="0">
                <a:latin typeface="Calibri" charset="0"/>
              </a:rPr>
              <a:t> if they have HPV. Many of these cell changes will resolve on their own and won’t need to be treated. </a:t>
            </a:r>
            <a:endParaRPr lang="en-US" dirty="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9B0B2B3-B271-AD4E-8A54-D663FED3E560}" type="slidenum">
              <a:rPr lang="en-US" sz="1200">
                <a:latin typeface="Times New Roman" charset="0"/>
              </a:rPr>
              <a:pPr algn="r" eaLnBrk="1" hangingPunct="1"/>
              <a:t>19</a:t>
            </a:fld>
            <a:endParaRPr lang="en-US" sz="1200">
              <a:latin typeface="Times New Roman"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A portion of </a:t>
            </a:r>
            <a:r>
              <a:rPr lang="en-US" baseline="0" dirty="0" smtClean="0">
                <a:latin typeface="Calibri" charset="0"/>
              </a:rPr>
              <a:t>women with abnormal cells will have high-grade cervical disease, meaning cell changes that need to be treated before they develop into cancer.</a:t>
            </a:r>
            <a:endParaRPr lang="en-US"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9B0B2B3-B271-AD4E-8A54-D663FED3E560}" type="slidenum">
              <a:rPr lang="en-US" sz="1200">
                <a:latin typeface="Times New Roman" charset="0"/>
              </a:rPr>
              <a:pPr algn="r" eaLnBrk="1" hangingPunct="1"/>
              <a:t>20</a:t>
            </a:fld>
            <a:endParaRPr lang="en-US" sz="1200">
              <a:latin typeface="Times New Roman"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And then, some</a:t>
            </a:r>
            <a:r>
              <a:rPr lang="en-US" baseline="0" dirty="0" smtClean="0">
                <a:latin typeface="Calibri" charset="0"/>
              </a:rPr>
              <a:t> women will end up with cervical cancer.</a:t>
            </a:r>
            <a:endParaRPr lang="en-US"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u="sng" dirty="0" smtClean="0">
                <a:latin typeface="Calibri" charset="0"/>
              </a:rPr>
              <a:t>Talking Points</a:t>
            </a:r>
          </a:p>
          <a:p>
            <a:pPr eaLnBrk="1" hangingPunct="1">
              <a:lnSpc>
                <a:spcPct val="80000"/>
              </a:lnSpc>
              <a:spcBef>
                <a:spcPct val="0"/>
              </a:spcBef>
              <a:buFontTx/>
              <a:buChar char="•"/>
            </a:pPr>
            <a:r>
              <a:rPr lang="en-US" dirty="0" smtClean="0">
                <a:latin typeface="Calibri" charset="0"/>
              </a:rPr>
              <a:t>Sexual intercourse is the primary route of HPV transmission.</a:t>
            </a:r>
          </a:p>
          <a:p>
            <a:pPr eaLnBrk="1" hangingPunct="1">
              <a:lnSpc>
                <a:spcPct val="80000"/>
              </a:lnSpc>
              <a:spcBef>
                <a:spcPct val="0"/>
              </a:spcBef>
              <a:buFontTx/>
              <a:buChar char="•"/>
            </a:pPr>
            <a:r>
              <a:rPr lang="en-US" dirty="0" smtClean="0">
                <a:latin typeface="Calibri" charset="0"/>
              </a:rPr>
              <a:t>HPV is transmitted via direct genital contact (rather than via body fluids, like most STIs). [</a:t>
            </a:r>
            <a:r>
              <a:rPr lang="en-US" dirty="0" err="1" smtClean="0">
                <a:latin typeface="Calibri" charset="0"/>
              </a:rPr>
              <a:t>Burchell</a:t>
            </a:r>
            <a:r>
              <a:rPr lang="en-US" dirty="0" smtClean="0">
                <a:latin typeface="Calibri" charset="0"/>
              </a:rPr>
              <a:t> 2006] </a:t>
            </a:r>
          </a:p>
          <a:p>
            <a:pPr eaLnBrk="1" hangingPunct="1">
              <a:lnSpc>
                <a:spcPct val="80000"/>
              </a:lnSpc>
              <a:spcBef>
                <a:spcPct val="0"/>
              </a:spcBef>
              <a:buFontTx/>
              <a:buChar char="•"/>
            </a:pPr>
            <a:r>
              <a:rPr lang="en-US" dirty="0" smtClean="0">
                <a:latin typeface="Calibri" charset="0"/>
              </a:rPr>
              <a:t>Receptive anal intercourse is strongly associated with HPV infection. [</a:t>
            </a:r>
            <a:r>
              <a:rPr lang="en-US" dirty="0" err="1" smtClean="0">
                <a:latin typeface="Calibri" charset="0"/>
              </a:rPr>
              <a:t>Burchell</a:t>
            </a:r>
            <a:r>
              <a:rPr lang="en-US" dirty="0" smtClean="0">
                <a:latin typeface="Calibri" charset="0"/>
              </a:rPr>
              <a:t> 2006] </a:t>
            </a:r>
          </a:p>
          <a:p>
            <a:pPr eaLnBrk="1" hangingPunct="1">
              <a:lnSpc>
                <a:spcPct val="80000"/>
              </a:lnSpc>
              <a:spcBef>
                <a:spcPct val="0"/>
              </a:spcBef>
              <a:buFontTx/>
              <a:buChar char="•"/>
            </a:pPr>
            <a:r>
              <a:rPr lang="en-US" dirty="0" smtClean="0">
                <a:latin typeface="Calibri" charset="0"/>
              </a:rPr>
              <a:t>Genital contact in the absence of intercourse is a plausible means for HPV transmission, but the risk associated with this contact is much lower than that for intercourse. [</a:t>
            </a:r>
            <a:r>
              <a:rPr lang="en-US" dirty="0" err="1" smtClean="0">
                <a:latin typeface="Calibri" charset="0"/>
              </a:rPr>
              <a:t>Burchell</a:t>
            </a:r>
            <a:r>
              <a:rPr lang="en-US" dirty="0" smtClean="0">
                <a:latin typeface="Calibri" charset="0"/>
              </a:rPr>
              <a:t> 2006; CDC HPV Information for Clinicians]</a:t>
            </a:r>
          </a:p>
          <a:p>
            <a:pPr eaLnBrk="1" hangingPunct="1">
              <a:lnSpc>
                <a:spcPct val="80000"/>
              </a:lnSpc>
              <a:spcBef>
                <a:spcPct val="0"/>
              </a:spcBef>
              <a:buFontTx/>
              <a:buChar char="•"/>
            </a:pPr>
            <a:r>
              <a:rPr lang="en-US" dirty="0" smtClean="0">
                <a:latin typeface="Calibri" charset="0"/>
              </a:rPr>
              <a:t>The virus also can be transmitted via oral-genital contact. [</a:t>
            </a:r>
            <a:r>
              <a:rPr lang="en-US" dirty="0" err="1" smtClean="0">
                <a:latin typeface="Calibri" charset="0"/>
              </a:rPr>
              <a:t>Burchell</a:t>
            </a:r>
            <a:r>
              <a:rPr lang="en-US" dirty="0" smtClean="0">
                <a:latin typeface="Calibri" charset="0"/>
              </a:rPr>
              <a:t> 2006; Hernandez 2008]</a:t>
            </a:r>
          </a:p>
          <a:p>
            <a:pPr eaLnBrk="1" hangingPunct="1">
              <a:lnSpc>
                <a:spcPct val="80000"/>
              </a:lnSpc>
              <a:spcBef>
                <a:spcPct val="0"/>
              </a:spcBef>
              <a:buFontTx/>
              <a:buChar char="•"/>
            </a:pPr>
            <a:r>
              <a:rPr lang="en-US" dirty="0" smtClean="0">
                <a:latin typeface="Calibri" charset="0"/>
              </a:rPr>
              <a:t>HPV is not thought to survive for long on inanimate objects; however, it is possible that transmission could occur through objects shared in the short term, such as </a:t>
            </a:r>
            <a:r>
              <a:rPr lang="en-US" dirty="0" err="1" smtClean="0">
                <a:latin typeface="Calibri" charset="0"/>
              </a:rPr>
              <a:t>insertive</a:t>
            </a:r>
            <a:r>
              <a:rPr lang="en-US" dirty="0" smtClean="0">
                <a:latin typeface="Calibri" charset="0"/>
              </a:rPr>
              <a:t> sex toys. [</a:t>
            </a:r>
            <a:r>
              <a:rPr lang="en-US" dirty="0" err="1" smtClean="0">
                <a:latin typeface="Calibri" charset="0"/>
              </a:rPr>
              <a:t>Trottier</a:t>
            </a:r>
            <a:r>
              <a:rPr lang="en-US" dirty="0" smtClean="0">
                <a:latin typeface="Calibri" charset="0"/>
              </a:rPr>
              <a:t> 2006]</a:t>
            </a:r>
          </a:p>
          <a:p>
            <a:pPr eaLnBrk="1" hangingPunct="1">
              <a:lnSpc>
                <a:spcPct val="80000"/>
              </a:lnSpc>
              <a:spcBef>
                <a:spcPct val="0"/>
              </a:spcBef>
            </a:pPr>
            <a:endParaRPr lang="en-US" u="sng" dirty="0" smtClean="0">
              <a:latin typeface="Calibri" charset="0"/>
            </a:endParaRPr>
          </a:p>
          <a:p>
            <a:pPr eaLnBrk="1" hangingPunct="1">
              <a:lnSpc>
                <a:spcPct val="80000"/>
              </a:lnSpc>
              <a:spcBef>
                <a:spcPct val="0"/>
              </a:spcBef>
            </a:pPr>
            <a:r>
              <a:rPr lang="en-US" u="sng" dirty="0" smtClean="0">
                <a:latin typeface="Calibri" charset="0"/>
              </a:rPr>
              <a:t>References:</a:t>
            </a:r>
          </a:p>
          <a:p>
            <a:pPr eaLnBrk="1" hangingPunct="1">
              <a:lnSpc>
                <a:spcPct val="80000"/>
              </a:lnSpc>
              <a:spcBef>
                <a:spcPct val="0"/>
              </a:spcBef>
              <a:buFontTx/>
              <a:buChar char="•"/>
            </a:pPr>
            <a:r>
              <a:rPr lang="en-US" dirty="0" smtClean="0">
                <a:latin typeface="Calibri" charset="0"/>
              </a:rPr>
              <a:t>Centers for Disease Control and Prevention. Human Papillomavirus: HPV Information for Clinicians. November 2006. Available at: http://</a:t>
            </a:r>
            <a:r>
              <a:rPr lang="en-US" dirty="0" err="1" smtClean="0">
                <a:latin typeface="Calibri" charset="0"/>
              </a:rPr>
              <a:t>www.cdc.gov</a:t>
            </a:r>
            <a:r>
              <a:rPr lang="en-US" dirty="0" smtClean="0">
                <a:latin typeface="Calibri" charset="0"/>
              </a:rPr>
              <a:t>/</a:t>
            </a:r>
            <a:r>
              <a:rPr lang="en-US" dirty="0" err="1" smtClean="0">
                <a:latin typeface="Calibri" charset="0"/>
              </a:rPr>
              <a:t>std</a:t>
            </a:r>
            <a:r>
              <a:rPr lang="en-US" dirty="0" smtClean="0">
                <a:latin typeface="Calibri" charset="0"/>
              </a:rPr>
              <a:t>/HPV/</a:t>
            </a:r>
            <a:r>
              <a:rPr lang="en-US" dirty="0" err="1" smtClean="0">
                <a:latin typeface="Calibri" charset="0"/>
              </a:rPr>
              <a:t>hpv</a:t>
            </a:r>
            <a:r>
              <a:rPr lang="en-US" dirty="0" smtClean="0">
                <a:latin typeface="Calibri" charset="0"/>
              </a:rPr>
              <a:t>-clinicians-</a:t>
            </a:r>
            <a:r>
              <a:rPr lang="en-US" dirty="0" err="1" smtClean="0">
                <a:latin typeface="Calibri" charset="0"/>
              </a:rPr>
              <a:t>brochure.htm</a:t>
            </a:r>
            <a:r>
              <a:rPr lang="en-US" dirty="0" smtClean="0">
                <a:latin typeface="Calibri" charset="0"/>
              </a:rPr>
              <a:t>. Accessed March 20, 2007. </a:t>
            </a:r>
          </a:p>
          <a:p>
            <a:pPr eaLnBrk="1" hangingPunct="1">
              <a:lnSpc>
                <a:spcPct val="80000"/>
              </a:lnSpc>
              <a:spcBef>
                <a:spcPct val="0"/>
              </a:spcBef>
              <a:buFontTx/>
              <a:buChar char="•"/>
            </a:pPr>
            <a:r>
              <a:rPr lang="en-US" dirty="0" err="1" smtClean="0">
                <a:latin typeface="Calibri" charset="0"/>
              </a:rPr>
              <a:t>Burchell</a:t>
            </a:r>
            <a:r>
              <a:rPr lang="en-US" dirty="0" smtClean="0">
                <a:latin typeface="Calibri" charset="0"/>
              </a:rPr>
              <a:t> AN, </a:t>
            </a:r>
            <a:r>
              <a:rPr lang="en-US" dirty="0" err="1" smtClean="0">
                <a:latin typeface="Calibri" charset="0"/>
              </a:rPr>
              <a:t>Winer</a:t>
            </a:r>
            <a:r>
              <a:rPr lang="en-US" dirty="0" smtClean="0">
                <a:latin typeface="Calibri" charset="0"/>
              </a:rPr>
              <a:t> RL, de </a:t>
            </a:r>
            <a:r>
              <a:rPr lang="en-US" dirty="0" err="1" smtClean="0">
                <a:latin typeface="Calibri" charset="0"/>
              </a:rPr>
              <a:t>Sanjose</a:t>
            </a:r>
            <a:r>
              <a:rPr lang="en-US" dirty="0" smtClean="0">
                <a:latin typeface="Calibri" charset="0"/>
              </a:rPr>
              <a:t> S, Franco EL. Epidemiology and transmission dynamics of genital HPV infection. </a:t>
            </a:r>
            <a:r>
              <a:rPr lang="en-US" i="1" dirty="0" smtClean="0">
                <a:latin typeface="Calibri" charset="0"/>
              </a:rPr>
              <a:t>Vaccine.</a:t>
            </a:r>
            <a:r>
              <a:rPr lang="en-US" dirty="0" smtClean="0">
                <a:latin typeface="Calibri" charset="0"/>
              </a:rPr>
              <a:t> 2006;24(</a:t>
            </a:r>
            <a:r>
              <a:rPr lang="en-US" dirty="0" err="1" smtClean="0">
                <a:latin typeface="Calibri" charset="0"/>
              </a:rPr>
              <a:t>Suppl</a:t>
            </a:r>
            <a:r>
              <a:rPr lang="en-US" dirty="0" smtClean="0">
                <a:latin typeface="Calibri" charset="0"/>
              </a:rPr>
              <a:t> 3):S3/52-62.</a:t>
            </a:r>
          </a:p>
          <a:p>
            <a:pPr eaLnBrk="1" hangingPunct="1">
              <a:lnSpc>
                <a:spcPct val="80000"/>
              </a:lnSpc>
              <a:spcBef>
                <a:spcPct val="0"/>
              </a:spcBef>
              <a:buFontTx/>
              <a:buChar char="•"/>
            </a:pPr>
            <a:r>
              <a:rPr lang="en-US" dirty="0" smtClean="0">
                <a:latin typeface="Calibri" charset="0"/>
              </a:rPr>
              <a:t>Hernandez BY, </a:t>
            </a:r>
            <a:r>
              <a:rPr lang="en-US" dirty="0" err="1" smtClean="0">
                <a:latin typeface="Calibri" charset="0"/>
              </a:rPr>
              <a:t>Wilkens</a:t>
            </a:r>
            <a:r>
              <a:rPr lang="en-US" dirty="0" smtClean="0">
                <a:latin typeface="Calibri" charset="0"/>
              </a:rPr>
              <a:t> LR, Zhu X, Thompson P, McDuffie K, </a:t>
            </a:r>
            <a:r>
              <a:rPr lang="en-US" dirty="0" err="1" smtClean="0">
                <a:latin typeface="Calibri" charset="0"/>
              </a:rPr>
              <a:t>Shvetsov</a:t>
            </a:r>
            <a:r>
              <a:rPr lang="en-US" dirty="0" smtClean="0">
                <a:latin typeface="Calibri" charset="0"/>
              </a:rPr>
              <a:t> YB. Transmission of human papillomavirus in heterosexual couples. </a:t>
            </a:r>
            <a:r>
              <a:rPr lang="en-US" i="1" dirty="0" err="1" smtClean="0">
                <a:latin typeface="Calibri" charset="0"/>
              </a:rPr>
              <a:t>Emerg</a:t>
            </a:r>
            <a:r>
              <a:rPr lang="en-US" i="1" dirty="0" smtClean="0">
                <a:latin typeface="Calibri" charset="0"/>
              </a:rPr>
              <a:t> Infect Dis.</a:t>
            </a:r>
            <a:r>
              <a:rPr lang="en-US" dirty="0" smtClean="0">
                <a:latin typeface="Calibri" charset="0"/>
              </a:rPr>
              <a:t> 2008;14:888-92. </a:t>
            </a:r>
          </a:p>
          <a:p>
            <a:pPr eaLnBrk="1" hangingPunct="1">
              <a:lnSpc>
                <a:spcPct val="80000"/>
              </a:lnSpc>
              <a:spcBef>
                <a:spcPct val="0"/>
              </a:spcBef>
              <a:buFontTx/>
              <a:buChar char="•"/>
            </a:pPr>
            <a:r>
              <a:rPr lang="en-US" dirty="0" err="1" smtClean="0">
                <a:latin typeface="Calibri" charset="0"/>
              </a:rPr>
              <a:t>Trottier</a:t>
            </a:r>
            <a:r>
              <a:rPr lang="en-US" dirty="0" smtClean="0">
                <a:latin typeface="Calibri" charset="0"/>
              </a:rPr>
              <a:t> H, Franco EL. Human papillomavirus and cervical cancer: Burden of illness and basis for prevention. </a:t>
            </a:r>
            <a:r>
              <a:rPr lang="en-US" i="1" dirty="0" smtClean="0">
                <a:latin typeface="Calibri" charset="0"/>
              </a:rPr>
              <a:t>Am J </a:t>
            </a:r>
            <a:r>
              <a:rPr lang="en-US" i="1" dirty="0" err="1" smtClean="0">
                <a:latin typeface="Calibri" charset="0"/>
              </a:rPr>
              <a:t>Manag</a:t>
            </a:r>
            <a:r>
              <a:rPr lang="en-US" i="1" dirty="0" smtClean="0">
                <a:latin typeface="Calibri" charset="0"/>
              </a:rPr>
              <a:t> Care</a:t>
            </a:r>
            <a:r>
              <a:rPr lang="en-US" dirty="0" smtClean="0">
                <a:latin typeface="Calibri" charset="0"/>
              </a:rPr>
              <a:t>. 2006;12:S462-72. </a:t>
            </a:r>
          </a:p>
        </p:txBody>
      </p:sp>
      <p:sp>
        <p:nvSpPr>
          <p:cNvPr id="4" name="Slide Number Placeholder 3"/>
          <p:cNvSpPr>
            <a:spLocks noGrp="1"/>
          </p:cNvSpPr>
          <p:nvPr>
            <p:ph type="sldNum" sz="quarter" idx="10"/>
          </p:nvPr>
        </p:nvSpPr>
        <p:spPr/>
        <p:txBody>
          <a:bodyPr/>
          <a:lstStyle/>
          <a:p>
            <a:fld id="{E017490A-14FD-8947-A1E8-7D7B176D0FA2}" type="slidenum">
              <a:rPr lang="en-US" smtClean="0"/>
              <a:t>21</a:t>
            </a:fld>
            <a:endParaRPr lang="en-US"/>
          </a:p>
        </p:txBody>
      </p:sp>
    </p:spTree>
    <p:extLst>
      <p:ext uri="{BB962C8B-B14F-4D97-AF65-F5344CB8AC3E}">
        <p14:creationId xmlns:p14="http://schemas.microsoft.com/office/powerpoint/2010/main" val="1369037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7490A-14FD-8947-A1E8-7D7B176D0FA2}" type="slidenum">
              <a:rPr lang="en-US" smtClean="0"/>
              <a:t>22</a:t>
            </a:fld>
            <a:endParaRPr lang="en-US"/>
          </a:p>
        </p:txBody>
      </p:sp>
    </p:spTree>
    <p:extLst>
      <p:ext uri="{BB962C8B-B14F-4D97-AF65-F5344CB8AC3E}">
        <p14:creationId xmlns:p14="http://schemas.microsoft.com/office/powerpoint/2010/main" val="3777250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233363" indent="-233363" eaLnBrk="1" fontAlgn="auto" hangingPunct="1">
              <a:lnSpc>
                <a:spcPct val="80000"/>
              </a:lnSpc>
              <a:spcBef>
                <a:spcPct val="0"/>
              </a:spcBef>
              <a:spcAft>
                <a:spcPts val="0"/>
              </a:spcAft>
              <a:defRPr/>
            </a:pPr>
            <a:r>
              <a:rPr lang="en-US" altLang="en-US" u="sng" dirty="0">
                <a:ea typeface="ＭＳ Ｐゴシック" pitchFamily="34" charset="-128"/>
              </a:rPr>
              <a:t>Talking Points:</a:t>
            </a:r>
          </a:p>
          <a:p>
            <a:pPr marL="233363" indent="-233363" eaLnBrk="1" fontAlgn="auto" hangingPunct="1">
              <a:lnSpc>
                <a:spcPct val="80000"/>
              </a:lnSpc>
              <a:spcBef>
                <a:spcPct val="0"/>
              </a:spcBef>
              <a:spcAft>
                <a:spcPts val="0"/>
              </a:spcAft>
              <a:defRPr/>
            </a:pPr>
            <a:r>
              <a:rPr lang="en-US" altLang="en-US" dirty="0">
                <a:ea typeface="ＭＳ Ｐゴシック" pitchFamily="34" charset="-128"/>
              </a:rPr>
              <a:t>This slide shows educational messages about HPV.</a:t>
            </a:r>
          </a:p>
          <a:p>
            <a:pPr marL="233363" indent="-233363" eaLnBrk="1" fontAlgn="auto" hangingPunct="1">
              <a:lnSpc>
                <a:spcPct val="80000"/>
              </a:lnSpc>
              <a:spcBef>
                <a:spcPct val="0"/>
              </a:spcBef>
              <a:spcAft>
                <a:spcPts val="0"/>
              </a:spcAft>
              <a:buFontTx/>
              <a:buChar char="•"/>
              <a:defRPr/>
            </a:pPr>
            <a:r>
              <a:rPr lang="en-US" altLang="en-US" dirty="0">
                <a:ea typeface="ＭＳ Ｐゴシック" pitchFamily="34" charset="-128"/>
              </a:rPr>
              <a:t>HPV is a virus that is sexually transmitted and very common.</a:t>
            </a:r>
          </a:p>
          <a:p>
            <a:pPr marL="233363" indent="-233363" eaLnBrk="1" fontAlgn="auto" hangingPunct="1">
              <a:lnSpc>
                <a:spcPct val="80000"/>
              </a:lnSpc>
              <a:spcBef>
                <a:spcPct val="0"/>
              </a:spcBef>
              <a:spcAft>
                <a:spcPts val="0"/>
              </a:spcAft>
              <a:buFontTx/>
              <a:buChar char="•"/>
              <a:defRPr/>
            </a:pPr>
            <a:r>
              <a:rPr lang="en-US" altLang="en-US" dirty="0">
                <a:ea typeface="ＭＳ Ｐゴシック" pitchFamily="34" charset="-128"/>
              </a:rPr>
              <a:t>HPV infection usually clears without treatment.</a:t>
            </a:r>
          </a:p>
          <a:p>
            <a:pPr marL="233363" indent="-233363" eaLnBrk="1" fontAlgn="auto" hangingPunct="1">
              <a:lnSpc>
                <a:spcPct val="80000"/>
              </a:lnSpc>
              <a:spcBef>
                <a:spcPct val="0"/>
              </a:spcBef>
              <a:spcAft>
                <a:spcPts val="0"/>
              </a:spcAft>
              <a:buFontTx/>
              <a:buChar char="•"/>
              <a:defRPr/>
            </a:pPr>
            <a:r>
              <a:rPr lang="en-US" altLang="en-US" dirty="0">
                <a:ea typeface="ＭＳ Ｐゴシック" pitchFamily="34" charset="-128"/>
              </a:rPr>
              <a:t>Persistent infection with HPV can cause cervical cancer. </a:t>
            </a:r>
          </a:p>
          <a:p>
            <a:pPr marL="233363" indent="-233363" eaLnBrk="1" fontAlgn="auto" hangingPunct="1">
              <a:lnSpc>
                <a:spcPct val="80000"/>
              </a:lnSpc>
              <a:spcBef>
                <a:spcPct val="0"/>
              </a:spcBef>
              <a:spcAft>
                <a:spcPts val="0"/>
              </a:spcAft>
              <a:buFontTx/>
              <a:buChar char="•"/>
              <a:defRPr/>
            </a:pPr>
            <a:r>
              <a:rPr lang="en-US" altLang="en-US" dirty="0">
                <a:ea typeface="ＭＳ Ｐゴシック" pitchFamily="34" charset="-128"/>
              </a:rPr>
              <a:t>Most women with HPV will not get cervical cancer.</a:t>
            </a:r>
          </a:p>
          <a:p>
            <a:pPr marL="233363" indent="-233363" eaLnBrk="1" fontAlgn="auto" hangingPunct="1">
              <a:lnSpc>
                <a:spcPct val="90000"/>
              </a:lnSpc>
              <a:spcBef>
                <a:spcPct val="0"/>
              </a:spcBef>
              <a:spcAft>
                <a:spcPts val="0"/>
              </a:spcAft>
              <a:defRPr/>
            </a:pPr>
            <a:endParaRPr lang="en-US" altLang="en-US" dirty="0">
              <a:ea typeface="ＭＳ Ｐゴシック" pitchFamily="34" charset="-128"/>
            </a:endParaRPr>
          </a:p>
          <a:p>
            <a:pPr marL="233363" indent="-233363" eaLnBrk="1" fontAlgn="auto" hangingPunct="1">
              <a:lnSpc>
                <a:spcPct val="80000"/>
              </a:lnSpc>
              <a:spcBef>
                <a:spcPct val="0"/>
              </a:spcBef>
              <a:spcAft>
                <a:spcPts val="0"/>
              </a:spcAft>
              <a:defRPr/>
            </a:pPr>
            <a:r>
              <a:rPr lang="en-US" altLang="en-US" u="sng" dirty="0">
                <a:ea typeface="ＭＳ Ｐゴシック" pitchFamily="34" charset="-128"/>
              </a:rPr>
              <a:t>References:</a:t>
            </a:r>
          </a:p>
          <a:p>
            <a:pPr marL="233363" indent="-233363" eaLnBrk="1" fontAlgn="auto" hangingPunct="1">
              <a:lnSpc>
                <a:spcPct val="80000"/>
              </a:lnSpc>
              <a:spcBef>
                <a:spcPct val="0"/>
              </a:spcBef>
              <a:spcAft>
                <a:spcPts val="0"/>
              </a:spcAft>
              <a:buFontTx/>
              <a:buChar char="•"/>
              <a:defRPr/>
            </a:pPr>
            <a:r>
              <a:rPr lang="en-US" altLang="en-US" dirty="0">
                <a:ea typeface="ＭＳ Ｐゴシック" pitchFamily="34" charset="-128"/>
              </a:rPr>
              <a:t>Monk BJ, Wiley DJ. Human papillomavirus infections: truth or consequences. </a:t>
            </a:r>
            <a:r>
              <a:rPr lang="en-US" altLang="en-US" i="1" dirty="0">
                <a:ea typeface="ＭＳ Ｐゴシック" pitchFamily="34" charset="-128"/>
              </a:rPr>
              <a:t>Cancer.</a:t>
            </a:r>
            <a:r>
              <a:rPr lang="en-US" altLang="en-US" dirty="0">
                <a:ea typeface="ＭＳ Ｐゴシック" pitchFamily="34" charset="-128"/>
              </a:rPr>
              <a:t> 2004;100:225-7.</a:t>
            </a:r>
          </a:p>
          <a:p>
            <a:pPr marL="233363" indent="-233363" eaLnBrk="1" fontAlgn="auto" hangingPunct="1">
              <a:lnSpc>
                <a:spcPct val="80000"/>
              </a:lnSpc>
              <a:spcBef>
                <a:spcPct val="0"/>
              </a:spcBef>
              <a:spcAft>
                <a:spcPts val="0"/>
              </a:spcAft>
              <a:buFontTx/>
              <a:buChar char="•"/>
              <a:defRPr/>
            </a:pPr>
            <a:r>
              <a:rPr lang="en-US" altLang="en-US" dirty="0" err="1">
                <a:ea typeface="ＭＳ Ｐゴシック" pitchFamily="34" charset="-128"/>
              </a:rPr>
              <a:t>Moscicki</a:t>
            </a:r>
            <a:r>
              <a:rPr lang="en-US" altLang="en-US" dirty="0">
                <a:ea typeface="ＭＳ Ｐゴシック" pitchFamily="34" charset="-128"/>
              </a:rPr>
              <a:t> AB, Hills N, </a:t>
            </a:r>
            <a:r>
              <a:rPr lang="en-US" altLang="en-US" dirty="0" err="1">
                <a:ea typeface="ＭＳ Ｐゴシック" pitchFamily="34" charset="-128"/>
              </a:rPr>
              <a:t>Shiboski</a:t>
            </a:r>
            <a:r>
              <a:rPr lang="en-US" altLang="en-US" dirty="0">
                <a:ea typeface="ＭＳ Ｐゴシック" pitchFamily="34" charset="-128"/>
              </a:rPr>
              <a:t> S, Powell K, Jay N, Hanson E, et al. Risks for incident human papillomavirus infection and low-grade squamous intraepithelial lesion development in young females. </a:t>
            </a:r>
            <a:r>
              <a:rPr lang="en-US" altLang="en-US" i="1" dirty="0">
                <a:ea typeface="ＭＳ Ｐゴシック" pitchFamily="34" charset="-128"/>
              </a:rPr>
              <a:t>JAMA.</a:t>
            </a:r>
            <a:r>
              <a:rPr lang="en-US" altLang="en-US" dirty="0">
                <a:ea typeface="ＭＳ Ｐゴシック" pitchFamily="34" charset="-128"/>
              </a:rPr>
              <a:t> 2001;285:2995-3002.</a:t>
            </a:r>
          </a:p>
          <a:p>
            <a:pPr marL="233363" indent="-233363" eaLnBrk="1" fontAlgn="auto" hangingPunct="1">
              <a:lnSpc>
                <a:spcPct val="80000"/>
              </a:lnSpc>
              <a:spcBef>
                <a:spcPct val="0"/>
              </a:spcBef>
              <a:spcAft>
                <a:spcPts val="0"/>
              </a:spcAft>
              <a:defRPr/>
            </a:pPr>
            <a:endParaRPr lang="en-US" altLang="en-US" dirty="0">
              <a:ea typeface="ＭＳ Ｐゴシック" pitchFamily="34" charset="-128"/>
            </a:endParaRPr>
          </a:p>
          <a:p>
            <a:pPr marL="233363" indent="-233363" eaLnBrk="1" fontAlgn="auto" hangingPunct="1">
              <a:lnSpc>
                <a:spcPct val="80000"/>
              </a:lnSpc>
              <a:spcBef>
                <a:spcPct val="0"/>
              </a:spcBef>
              <a:spcAft>
                <a:spcPts val="0"/>
              </a:spcAft>
              <a:defRPr/>
            </a:pPr>
            <a:r>
              <a:rPr lang="en-US" altLang="en-US" dirty="0">
                <a:ea typeface="ＭＳ Ｐゴシック" pitchFamily="34" charset="-128"/>
              </a:rPr>
              <a:t>---</a:t>
            </a:r>
          </a:p>
          <a:p>
            <a:pPr marL="233363" indent="-233363" eaLnBrk="1" fontAlgn="auto" hangingPunct="1">
              <a:lnSpc>
                <a:spcPct val="80000"/>
              </a:lnSpc>
              <a:spcBef>
                <a:spcPct val="0"/>
              </a:spcBef>
              <a:spcAft>
                <a:spcPts val="0"/>
              </a:spcAft>
              <a:defRPr/>
            </a:pPr>
            <a:r>
              <a:rPr lang="en-US" altLang="en-US" dirty="0">
                <a:ea typeface="ＭＳ Ｐゴシック" pitchFamily="34" charset="-128"/>
              </a:rPr>
              <a:t>Original content for this slide submitted by xxx</a:t>
            </a:r>
            <a:endParaRPr lang="en-US" altLang="en-US" sz="800" dirty="0">
              <a:ea typeface="ＭＳ Ｐゴシック" pitchFamily="34" charset="-128"/>
            </a:endParaRPr>
          </a:p>
          <a:p>
            <a:pPr eaLnBrk="1" fontAlgn="auto" hangingPunct="1">
              <a:spcBef>
                <a:spcPts val="0"/>
              </a:spcBef>
              <a:spcAft>
                <a:spcPts val="0"/>
              </a:spcAft>
              <a:defRPr/>
            </a:pPr>
            <a:endParaRPr lang="en-US" dirty="0">
              <a:ea typeface="+mn-ea"/>
            </a:endParaRPr>
          </a:p>
          <a:p>
            <a:pPr eaLnBrk="1" fontAlgn="auto" hangingPunct="1">
              <a:spcBef>
                <a:spcPts val="0"/>
              </a:spcBef>
              <a:spcAft>
                <a:spcPts val="0"/>
              </a:spcAft>
              <a:defRPr/>
            </a:pPr>
            <a:endParaRPr lang="en-US" dirty="0">
              <a:ea typeface="+mn-ea"/>
            </a:endParaRPr>
          </a:p>
          <a:p>
            <a:pPr eaLnBrk="1" fontAlgn="auto" hangingPunct="1">
              <a:spcBef>
                <a:spcPts val="0"/>
              </a:spcBef>
              <a:spcAft>
                <a:spcPts val="0"/>
              </a:spcAft>
              <a:defRPr/>
            </a:pPr>
            <a:endParaRPr lang="en-US" dirty="0">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9701137-15AD-764A-973B-9A1BB58179F9}" type="slidenum">
              <a:rPr lang="en-US">
                <a:latin typeface="Times New Roman" charset="0"/>
              </a:rPr>
              <a:pPr/>
              <a:t>25</a:t>
            </a:fld>
            <a:endParaRPr lang="en-US">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62273B35-C16D-D241-A604-A9932C8077EE}" type="slidenum">
              <a:rPr lang="en-US">
                <a:latin typeface="Times New Roman" charset="0"/>
              </a:rPr>
              <a:pPr/>
              <a:t>6</a:t>
            </a:fld>
            <a:endParaRPr lang="en-US">
              <a:latin typeface="Times New Roman" charset="0"/>
            </a:endParaRPr>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EEEA44C1-DDA3-40BF-94D4-E0B97892401A}" type="slidenum">
              <a:rPr lang="en-US" sz="1200" smtClean="0">
                <a:solidFill>
                  <a:prstClr val="black"/>
                </a:solidFill>
                <a:latin typeface="Times New Roman" pitchFamily="18" charset="0"/>
                <a:cs typeface="+mn-cs"/>
              </a:rPr>
              <a:pPr algn="r"/>
              <a:t>26</a:t>
            </a:fld>
            <a:endParaRPr lang="en-US" sz="1200" smtClean="0">
              <a:solidFill>
                <a:prstClr val="black"/>
              </a:solidFill>
              <a:latin typeface="Times New Roman" pitchFamily="18" charset="0"/>
              <a:cs typeface="+mn-cs"/>
            </a:endParaRPr>
          </a:p>
        </p:txBody>
      </p:sp>
      <p:sp>
        <p:nvSpPr>
          <p:cNvPr id="31747" name="Rectangle 2"/>
          <p:cNvSpPr>
            <a:spLocks noGrp="1" noRot="1" noChangeAspect="1" noChangeArrowheads="1" noTextEdit="1"/>
          </p:cNvSpPr>
          <p:nvPr>
            <p:ph type="sldImg"/>
          </p:nvPr>
        </p:nvSpPr>
        <p:spPr bwMode="auto">
          <a:xfrm>
            <a:off x="1143000" y="684213"/>
            <a:ext cx="4572000" cy="3429000"/>
          </a:xfrm>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xfrm>
            <a:off x="852490" y="4143375"/>
            <a:ext cx="5335587" cy="48514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numCol="1" anchor="t" anchorCtr="0" compatLnSpc="1">
            <a:prstTxWarp prst="textNoShape">
              <a:avLst/>
            </a:prstTxWarp>
          </a:bodyPr>
          <a:lstStyle/>
          <a:p>
            <a:pPr>
              <a:lnSpc>
                <a:spcPct val="90000"/>
              </a:lnSpc>
              <a:spcBef>
                <a:spcPct val="0"/>
              </a:spcBef>
            </a:pPr>
            <a:endParaRPr lang="en-US" sz="100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A949BE4C-FB20-4891-96CA-035D52C67DB4}" type="slidenum">
              <a:rPr lang="en-US" sz="1200" smtClean="0">
                <a:solidFill>
                  <a:prstClr val="black"/>
                </a:solidFill>
                <a:latin typeface="Times New Roman" pitchFamily="18" charset="0"/>
                <a:cs typeface="+mn-cs"/>
              </a:rPr>
              <a:pPr algn="r" eaLnBrk="1" hangingPunct="1"/>
              <a:t>27</a:t>
            </a:fld>
            <a:endParaRPr lang="en-US" sz="1200" smtClean="0">
              <a:solidFill>
                <a:prstClr val="black"/>
              </a:solidFill>
              <a:latin typeface="Times New Roman" pitchFamily="18" charset="0"/>
              <a:cs typeface="+mn-cs"/>
            </a:endParaRPr>
          </a:p>
        </p:txBody>
      </p:sp>
      <p:sp>
        <p:nvSpPr>
          <p:cNvPr id="3481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pPr eaLnBrk="1" hangingPunct="1"/>
            <a:endParaRPr lang="en-US" smtClean="0">
              <a:solidFill>
                <a:srgbClr val="FF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BCA06E8-B9E4-4088-B164-4DE959320CE1}" type="slidenum">
              <a:rPr lang="en-US" sz="1200" smtClean="0">
                <a:solidFill>
                  <a:prstClr val="black"/>
                </a:solidFill>
                <a:latin typeface="Times New Roman" pitchFamily="18" charset="0"/>
                <a:cs typeface="+mn-cs"/>
              </a:rPr>
              <a:pPr algn="r" eaLnBrk="1" hangingPunct="1"/>
              <a:t>28</a:t>
            </a:fld>
            <a:endParaRPr lang="en-US" sz="1200" smtClean="0">
              <a:solidFill>
                <a:prstClr val="black"/>
              </a:solidFill>
              <a:latin typeface="Times New Roman" pitchFamily="18" charset="0"/>
              <a:cs typeface="+mn-cs"/>
            </a:endParaRPr>
          </a:p>
        </p:txBody>
      </p:sp>
      <p:sp>
        <p:nvSpPr>
          <p:cNvPr id="3584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pPr eaLnBrk="1" hangingPunct="1"/>
            <a:endParaRPr lang="en-US" smtClean="0">
              <a:solidFill>
                <a:srgbClr val="FF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228600" indent="-228600" eaLnBrk="1" fontAlgn="auto" hangingPunct="1">
              <a:lnSpc>
                <a:spcPct val="80000"/>
              </a:lnSpc>
              <a:spcBef>
                <a:spcPts val="0"/>
              </a:spcBef>
              <a:spcAft>
                <a:spcPts val="0"/>
              </a:spcAft>
              <a:defRPr/>
            </a:pPr>
            <a:endParaRPr lang="en-US" sz="1100" u="sng" dirty="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228600" indent="-228600" eaLnBrk="1" fontAlgn="auto" hangingPunct="1">
              <a:lnSpc>
                <a:spcPct val="80000"/>
              </a:lnSpc>
              <a:spcBef>
                <a:spcPts val="0"/>
              </a:spcBef>
              <a:spcAft>
                <a:spcPts val="0"/>
              </a:spcAft>
              <a:defRPr/>
            </a:pPr>
            <a:endParaRPr lang="en-US" sz="1100" u="sng" dirty="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228600" indent="-228600" eaLnBrk="1" fontAlgn="auto" hangingPunct="1">
              <a:lnSpc>
                <a:spcPct val="80000"/>
              </a:lnSpc>
              <a:spcBef>
                <a:spcPts val="0"/>
              </a:spcBef>
              <a:spcAft>
                <a:spcPts val="0"/>
              </a:spcAft>
              <a:defRPr/>
            </a:pPr>
            <a:endParaRPr lang="en-US" sz="1100" u="sng" dirty="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9682E09-FFAB-B442-8666-E22EAF2B583C}" type="slidenum">
              <a:rPr lang="en-US">
                <a:latin typeface="Times New Roman" charset="0"/>
              </a:rPr>
              <a:pPr/>
              <a:t>32</a:t>
            </a:fld>
            <a:endParaRPr lang="en-US">
              <a:latin typeface="Times New Roman"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9682E09-FFAB-B442-8666-E22EAF2B583C}" type="slidenum">
              <a:rPr lang="en-US">
                <a:latin typeface="Times New Roman" charset="0"/>
              </a:rPr>
              <a:pPr/>
              <a:t>33</a:t>
            </a:fld>
            <a:endParaRPr lang="en-US">
              <a:latin typeface="Times New Roman"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C740965D-D2C1-274F-BD51-18BDFFDAE9F6}" type="slidenum">
              <a:rPr lang="en-US">
                <a:latin typeface="Times New Roman" charset="0"/>
              </a:rPr>
              <a:pPr/>
              <a:t>34</a:t>
            </a:fld>
            <a:endParaRPr lang="en-US">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C740965D-D2C1-274F-BD51-18BDFFDAE9F6}" type="slidenum">
              <a:rPr lang="en-US">
                <a:latin typeface="Times New Roman" charset="0"/>
              </a:rPr>
              <a:pPr/>
              <a:t>35</a:t>
            </a:fld>
            <a:endParaRPr lang="en-US">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228600" indent="-228600" eaLnBrk="1" fontAlgn="auto" hangingPunct="1">
              <a:lnSpc>
                <a:spcPct val="80000"/>
              </a:lnSpc>
              <a:spcBef>
                <a:spcPts val="0"/>
              </a:spcBef>
              <a:spcAft>
                <a:spcPts val="0"/>
              </a:spcAft>
              <a:defRPr/>
            </a:pPr>
            <a:r>
              <a:rPr lang="en-US" sz="900" u="sng" dirty="0">
                <a:ea typeface="ＭＳ Ｐゴシック" charset="-128"/>
              </a:rPr>
              <a:t>Talking Points:</a:t>
            </a:r>
          </a:p>
          <a:p>
            <a:pPr marL="233363" indent="-233363" eaLnBrk="1" fontAlgn="auto" hangingPunct="1">
              <a:lnSpc>
                <a:spcPct val="80000"/>
              </a:lnSpc>
              <a:spcBef>
                <a:spcPct val="0"/>
              </a:spcBef>
              <a:spcAft>
                <a:spcPts val="0"/>
              </a:spcAft>
              <a:buFontTx/>
              <a:buChar char="•"/>
              <a:defRPr/>
            </a:pPr>
            <a:r>
              <a:rPr lang="en-US" altLang="en-US" sz="1100" dirty="0">
                <a:ea typeface="ＭＳ Ｐゴシック" pitchFamily="34" charset="-128"/>
              </a:rPr>
              <a:t>In the US in 2013, there were an estimated </a:t>
            </a:r>
            <a:r>
              <a:rPr lang="en-US" altLang="en-US" sz="1100" dirty="0" smtClean="0">
                <a:ea typeface="ＭＳ Ｐゴシック" pitchFamily="34" charset="-128"/>
              </a:rPr>
              <a:t>12,820 </a:t>
            </a:r>
            <a:r>
              <a:rPr lang="en-US" altLang="en-US" sz="1100" dirty="0">
                <a:ea typeface="ＭＳ Ｐゴシック" pitchFamily="34" charset="-128"/>
              </a:rPr>
              <a:t>cases of cervical cancer and </a:t>
            </a:r>
            <a:r>
              <a:rPr lang="en-US" altLang="en-US" sz="1100" dirty="0" smtClean="0">
                <a:ea typeface="ＭＳ Ｐゴシック" pitchFamily="34" charset="-128"/>
              </a:rPr>
              <a:t>4,200 </a:t>
            </a:r>
            <a:r>
              <a:rPr lang="en-US" altLang="en-US" sz="1100" dirty="0">
                <a:ea typeface="ＭＳ Ｐゴシック" pitchFamily="34" charset="-128"/>
              </a:rPr>
              <a:t>deaths [ACS </a:t>
            </a:r>
            <a:r>
              <a:rPr lang="en-US" altLang="en-US" sz="1100" dirty="0" smtClean="0">
                <a:ea typeface="ＭＳ Ｐゴシック" pitchFamily="34" charset="-128"/>
              </a:rPr>
              <a:t>2017]</a:t>
            </a:r>
            <a:endParaRPr lang="en-US" altLang="en-US" sz="1100" dirty="0">
              <a:solidFill>
                <a:srgbClr val="FF0000"/>
              </a:solidFill>
              <a:ea typeface="ＭＳ Ｐゴシック" pitchFamily="34" charset="-128"/>
            </a:endParaRPr>
          </a:p>
          <a:p>
            <a:pPr marL="233363" indent="-233363" eaLnBrk="1" fontAlgn="auto" hangingPunct="1">
              <a:lnSpc>
                <a:spcPct val="80000"/>
              </a:lnSpc>
              <a:spcBef>
                <a:spcPct val="0"/>
              </a:spcBef>
              <a:spcAft>
                <a:spcPts val="0"/>
              </a:spcAft>
              <a:buFontTx/>
              <a:buChar char="•"/>
              <a:defRPr/>
            </a:pPr>
            <a:r>
              <a:rPr lang="en-US" altLang="en-US" sz="1100" dirty="0">
                <a:ea typeface="ＭＳ Ｐゴシック" pitchFamily="34" charset="-128"/>
              </a:rPr>
              <a:t>Worldwide:</a:t>
            </a:r>
          </a:p>
          <a:p>
            <a:pPr marL="233363" lvl="1" indent="233363" eaLnBrk="1" fontAlgn="auto" hangingPunct="1">
              <a:lnSpc>
                <a:spcPct val="80000"/>
              </a:lnSpc>
              <a:spcBef>
                <a:spcPct val="0"/>
              </a:spcBef>
              <a:spcAft>
                <a:spcPts val="0"/>
              </a:spcAft>
              <a:buFontTx/>
              <a:buChar char="•"/>
              <a:defRPr/>
            </a:pPr>
            <a:r>
              <a:rPr lang="en-US" altLang="en-US" sz="1100" dirty="0" smtClean="0">
                <a:ea typeface="ＭＳ Ｐゴシック" pitchFamily="34" charset="-128"/>
              </a:rPr>
              <a:t>528,000 </a:t>
            </a:r>
            <a:r>
              <a:rPr lang="en-US" altLang="en-US" sz="1100" dirty="0">
                <a:ea typeface="ＭＳ Ｐゴシック" pitchFamily="34" charset="-128"/>
              </a:rPr>
              <a:t>cases per year from cervical cancer [IARC </a:t>
            </a:r>
            <a:r>
              <a:rPr lang="en-US" altLang="en-US" sz="1100" dirty="0" smtClean="0">
                <a:ea typeface="ＭＳ Ｐゴシック" pitchFamily="34" charset="-128"/>
              </a:rPr>
              <a:t>2012]</a:t>
            </a:r>
            <a:endParaRPr lang="en-US" altLang="en-US" sz="1100" b="1" dirty="0">
              <a:ea typeface="ＭＳ Ｐゴシック" pitchFamily="34" charset="-128"/>
            </a:endParaRPr>
          </a:p>
          <a:p>
            <a:pPr marL="233363" lvl="1" indent="233363" eaLnBrk="1" fontAlgn="auto" hangingPunct="1">
              <a:lnSpc>
                <a:spcPct val="80000"/>
              </a:lnSpc>
              <a:spcBef>
                <a:spcPct val="0"/>
              </a:spcBef>
              <a:spcAft>
                <a:spcPts val="0"/>
              </a:spcAft>
              <a:buFontTx/>
              <a:buChar char="•"/>
              <a:defRPr/>
            </a:pPr>
            <a:r>
              <a:rPr lang="en-US" altLang="en-US" sz="1100" dirty="0" smtClean="0">
                <a:ea typeface="ＭＳ Ｐゴシック" pitchFamily="34" charset="-128"/>
              </a:rPr>
              <a:t>266,000 </a:t>
            </a:r>
            <a:r>
              <a:rPr lang="en-US" altLang="en-US" sz="1100" dirty="0">
                <a:ea typeface="ＭＳ Ｐゴシック" pitchFamily="34" charset="-128"/>
              </a:rPr>
              <a:t>deaths per year from cervical cancer [IARC </a:t>
            </a:r>
            <a:r>
              <a:rPr lang="en-US" altLang="en-US" sz="1100" dirty="0" smtClean="0">
                <a:ea typeface="ＭＳ Ｐゴシック" pitchFamily="34" charset="-128"/>
              </a:rPr>
              <a:t>2012]</a:t>
            </a:r>
            <a:endParaRPr lang="en-US" altLang="en-US" sz="1100" dirty="0">
              <a:ea typeface="ＭＳ Ｐゴシック" pitchFamily="34" charset="-128"/>
            </a:endParaRPr>
          </a:p>
          <a:p>
            <a:pPr marL="233363" lvl="1" indent="233363" eaLnBrk="1" fontAlgn="auto" hangingPunct="1">
              <a:lnSpc>
                <a:spcPct val="80000"/>
              </a:lnSpc>
              <a:spcBef>
                <a:spcPct val="0"/>
              </a:spcBef>
              <a:spcAft>
                <a:spcPts val="0"/>
              </a:spcAft>
              <a:buFontTx/>
              <a:buChar char="•"/>
              <a:defRPr/>
            </a:pPr>
            <a:r>
              <a:rPr lang="en-US" altLang="en-US" sz="1100" dirty="0">
                <a:ea typeface="ＭＳ Ｐゴシック" pitchFamily="34" charset="-128"/>
              </a:rPr>
              <a:t>85% of deaths occur in developing countries [IARC </a:t>
            </a:r>
            <a:r>
              <a:rPr lang="en-US" altLang="en-US" sz="1100" dirty="0" smtClean="0">
                <a:ea typeface="ＭＳ Ｐゴシック" pitchFamily="34" charset="-128"/>
              </a:rPr>
              <a:t>2012]</a:t>
            </a:r>
            <a:endParaRPr lang="en-US" altLang="en-US" sz="1100" dirty="0">
              <a:ea typeface="ＭＳ Ｐゴシック" pitchFamily="34" charset="-128"/>
            </a:endParaRPr>
          </a:p>
          <a:p>
            <a:pPr marL="0" indent="0" eaLnBrk="1" fontAlgn="auto" hangingPunct="1">
              <a:lnSpc>
                <a:spcPct val="80000"/>
              </a:lnSpc>
              <a:spcBef>
                <a:spcPct val="0"/>
              </a:spcBef>
              <a:spcAft>
                <a:spcPts val="0"/>
              </a:spcAft>
              <a:buFontTx/>
              <a:buNone/>
              <a:defRPr/>
            </a:pPr>
            <a:endParaRPr lang="en-US" altLang="en-US" sz="1100" dirty="0">
              <a:ea typeface="ＭＳ Ｐゴシック" pitchFamily="34" charset="-128"/>
            </a:endParaRPr>
          </a:p>
          <a:p>
            <a:pPr marL="233363" indent="-233363" eaLnBrk="1" fontAlgn="auto" hangingPunct="1">
              <a:lnSpc>
                <a:spcPct val="80000"/>
              </a:lnSpc>
              <a:spcBef>
                <a:spcPct val="0"/>
              </a:spcBef>
              <a:spcAft>
                <a:spcPts val="0"/>
              </a:spcAft>
              <a:defRPr/>
            </a:pPr>
            <a:endParaRPr lang="en-US" altLang="en-US" sz="1100" dirty="0">
              <a:ea typeface="ＭＳ Ｐゴシック" pitchFamily="34" charset="-128"/>
            </a:endParaRPr>
          </a:p>
          <a:p>
            <a:pPr marL="233363" indent="-233363" eaLnBrk="1" fontAlgn="auto" hangingPunct="1">
              <a:lnSpc>
                <a:spcPct val="80000"/>
              </a:lnSpc>
              <a:spcBef>
                <a:spcPct val="0"/>
              </a:spcBef>
              <a:spcAft>
                <a:spcPts val="0"/>
              </a:spcAft>
              <a:defRPr/>
            </a:pPr>
            <a:endParaRPr lang="en-US" altLang="en-US" sz="1100" dirty="0">
              <a:ea typeface="ＭＳ Ｐゴシック" pitchFamily="34" charset="-128"/>
            </a:endParaRPr>
          </a:p>
          <a:p>
            <a:pPr marL="233363" indent="-233363" eaLnBrk="1" fontAlgn="auto" hangingPunct="1">
              <a:lnSpc>
                <a:spcPct val="80000"/>
              </a:lnSpc>
              <a:spcBef>
                <a:spcPct val="0"/>
              </a:spcBef>
              <a:spcAft>
                <a:spcPts val="0"/>
              </a:spcAft>
              <a:defRPr/>
            </a:pPr>
            <a:endParaRPr lang="en-US" altLang="en-US" sz="1000" dirty="0">
              <a:ea typeface="ＭＳ Ｐゴシック" pitchFamily="34" charset="-128"/>
            </a:endParaRPr>
          </a:p>
          <a:p>
            <a:pPr marL="233363" indent="-233363" eaLnBrk="1" fontAlgn="auto" hangingPunct="1">
              <a:lnSpc>
                <a:spcPct val="80000"/>
              </a:lnSpc>
              <a:spcBef>
                <a:spcPct val="0"/>
              </a:spcBef>
              <a:spcAft>
                <a:spcPts val="0"/>
              </a:spcAft>
              <a:defRPr/>
            </a:pPr>
            <a:endParaRPr lang="en-US" altLang="en-US" sz="1000" dirty="0">
              <a:ea typeface="ＭＳ Ｐゴシック" pitchFamily="34" charset="-128"/>
            </a:endParaRPr>
          </a:p>
          <a:p>
            <a:pPr marL="228600" indent="-228600" eaLnBrk="1" fontAlgn="auto" hangingPunct="1">
              <a:lnSpc>
                <a:spcPct val="80000"/>
              </a:lnSpc>
              <a:spcBef>
                <a:spcPts val="0"/>
              </a:spcBef>
              <a:spcAft>
                <a:spcPts val="0"/>
              </a:spcAft>
              <a:defRPr/>
            </a:pPr>
            <a:endParaRPr lang="en-US" sz="900" u="sng" dirty="0">
              <a:ea typeface="ＭＳ Ｐゴシック" charset="-128"/>
            </a:endParaRPr>
          </a:p>
          <a:p>
            <a:pPr eaLnBrk="1" fontAlgn="auto" hangingPunct="1">
              <a:spcBef>
                <a:spcPts val="0"/>
              </a:spcBef>
              <a:spcAft>
                <a:spcPts val="0"/>
              </a:spcAft>
              <a:defRPr/>
            </a:pPr>
            <a:endParaRPr lang="en-US" dirty="0">
              <a:ea typeface="+mn-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A0BF2F79-4F11-2F4C-98E4-99DCA9859897}" type="slidenum">
              <a:rPr lang="en-US">
                <a:latin typeface="Times New Roman" charset="0"/>
              </a:rPr>
              <a:pPr/>
              <a:t>36</a:t>
            </a:fld>
            <a:endParaRPr lang="en-US">
              <a:latin typeface="Times New Roman" charset="0"/>
            </a:endParaRPr>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sz="10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Low-grade</a:t>
            </a:r>
            <a:r>
              <a:rPr lang="en-US" baseline="0" dirty="0" smtClean="0"/>
              <a:t> disease (CIN) – cell changes are mild</a:t>
            </a:r>
          </a:p>
          <a:p>
            <a:r>
              <a:rPr lang="en-US" baseline="0" dirty="0" smtClean="0"/>
              <a:t>High-grade disease (CIN II or CIN III) – cell changes are moderate to severe</a:t>
            </a:r>
          </a:p>
          <a:p>
            <a:endParaRPr lang="en-US" baseline="0" dirty="0" smtClean="0"/>
          </a:p>
          <a:p>
            <a:r>
              <a:rPr lang="en-US" baseline="0" dirty="0" smtClean="0"/>
              <a:t>CIN 1 usually goes away by itself</a:t>
            </a:r>
          </a:p>
          <a:p>
            <a:r>
              <a:rPr lang="en-US" baseline="0" dirty="0" smtClean="0"/>
              <a:t>CIN II or CIN III usually need to be treated</a:t>
            </a:r>
            <a:endParaRPr lang="en-US" dirty="0"/>
          </a:p>
        </p:txBody>
      </p:sp>
      <p:sp>
        <p:nvSpPr>
          <p:cNvPr id="4" name="Slide Number Placeholder 3"/>
          <p:cNvSpPr>
            <a:spLocks noGrp="1"/>
          </p:cNvSpPr>
          <p:nvPr>
            <p:ph type="sldNum" sz="quarter" idx="10"/>
          </p:nvPr>
        </p:nvSpPr>
        <p:spPr/>
        <p:txBody>
          <a:bodyPr/>
          <a:lstStyle/>
          <a:p>
            <a:fld id="{E017490A-14FD-8947-A1E8-7D7B176D0FA2}" type="slidenum">
              <a:rPr lang="en-US" smtClean="0"/>
              <a:t>39</a:t>
            </a:fld>
            <a:endParaRPr lang="en-US"/>
          </a:p>
        </p:txBody>
      </p:sp>
    </p:spTree>
    <p:extLst>
      <p:ext uri="{BB962C8B-B14F-4D97-AF65-F5344CB8AC3E}">
        <p14:creationId xmlns:p14="http://schemas.microsoft.com/office/powerpoint/2010/main" val="1500280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9701137-15AD-764A-973B-9A1BB58179F9}" type="slidenum">
              <a:rPr lang="en-US">
                <a:latin typeface="Times New Roman" charset="0"/>
              </a:rPr>
              <a:pPr/>
              <a:t>40</a:t>
            </a:fld>
            <a:endParaRPr lang="en-US">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Low-grade</a:t>
            </a:r>
            <a:r>
              <a:rPr lang="en-US" baseline="0" dirty="0" smtClean="0"/>
              <a:t> disease (CIN) – cell changes are mild</a:t>
            </a:r>
          </a:p>
          <a:p>
            <a:r>
              <a:rPr lang="en-US" baseline="0" dirty="0" smtClean="0"/>
              <a:t>High-grade disease (CIN II or CIN III) – cell changes are moderate to severe</a:t>
            </a:r>
          </a:p>
          <a:p>
            <a:endParaRPr lang="en-US" baseline="0" dirty="0" smtClean="0"/>
          </a:p>
          <a:p>
            <a:r>
              <a:rPr lang="en-US" baseline="0" dirty="0" smtClean="0"/>
              <a:t>CIN 1 usually goes away by itself</a:t>
            </a:r>
          </a:p>
          <a:p>
            <a:r>
              <a:rPr lang="en-US" baseline="0" dirty="0" smtClean="0"/>
              <a:t>CIN II or CIN III usually need to be treated</a:t>
            </a:r>
            <a:endParaRPr lang="en-US" dirty="0"/>
          </a:p>
        </p:txBody>
      </p:sp>
      <p:sp>
        <p:nvSpPr>
          <p:cNvPr id="4" name="Slide Number Placeholder 3"/>
          <p:cNvSpPr>
            <a:spLocks noGrp="1"/>
          </p:cNvSpPr>
          <p:nvPr>
            <p:ph type="sldNum" sz="quarter" idx="10"/>
          </p:nvPr>
        </p:nvSpPr>
        <p:spPr/>
        <p:txBody>
          <a:bodyPr/>
          <a:lstStyle/>
          <a:p>
            <a:fld id="{E017490A-14FD-8947-A1E8-7D7B176D0FA2}" type="slidenum">
              <a:rPr lang="en-US" smtClean="0"/>
              <a:t>41</a:t>
            </a:fld>
            <a:endParaRPr lang="en-US"/>
          </a:p>
        </p:txBody>
      </p:sp>
    </p:spTree>
    <p:extLst>
      <p:ext uri="{BB962C8B-B14F-4D97-AF65-F5344CB8AC3E}">
        <p14:creationId xmlns:p14="http://schemas.microsoft.com/office/powerpoint/2010/main" val="1500280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Low-grade</a:t>
            </a:r>
            <a:r>
              <a:rPr lang="en-US" baseline="0" dirty="0" smtClean="0"/>
              <a:t> disease (CIN) – cell changes are mild</a:t>
            </a:r>
          </a:p>
          <a:p>
            <a:r>
              <a:rPr lang="en-US" baseline="0" dirty="0" smtClean="0"/>
              <a:t>High-grade disease (CIN II or CIN III) – cell changes are moderate to severe</a:t>
            </a:r>
          </a:p>
          <a:p>
            <a:endParaRPr lang="en-US" baseline="0" dirty="0" smtClean="0"/>
          </a:p>
          <a:p>
            <a:r>
              <a:rPr lang="en-US" baseline="0" dirty="0" smtClean="0"/>
              <a:t>CIN 1 usually goes away by itself</a:t>
            </a:r>
          </a:p>
          <a:p>
            <a:r>
              <a:rPr lang="en-US" baseline="0" dirty="0" smtClean="0"/>
              <a:t>CIN II or CIN III usually need to be treated</a:t>
            </a:r>
            <a:endParaRPr lang="en-US" dirty="0"/>
          </a:p>
        </p:txBody>
      </p:sp>
      <p:sp>
        <p:nvSpPr>
          <p:cNvPr id="4" name="Slide Number Placeholder 3"/>
          <p:cNvSpPr>
            <a:spLocks noGrp="1"/>
          </p:cNvSpPr>
          <p:nvPr>
            <p:ph type="sldNum" sz="quarter" idx="10"/>
          </p:nvPr>
        </p:nvSpPr>
        <p:spPr/>
        <p:txBody>
          <a:bodyPr/>
          <a:lstStyle/>
          <a:p>
            <a:fld id="{E017490A-14FD-8947-A1E8-7D7B176D0FA2}" type="slidenum">
              <a:rPr lang="en-US" smtClean="0"/>
              <a:t>42</a:t>
            </a:fld>
            <a:endParaRPr lang="en-US"/>
          </a:p>
        </p:txBody>
      </p:sp>
    </p:spTree>
    <p:extLst>
      <p:ext uri="{BB962C8B-B14F-4D97-AF65-F5344CB8AC3E}">
        <p14:creationId xmlns:p14="http://schemas.microsoft.com/office/powerpoint/2010/main" val="1500280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7490A-14FD-8947-A1E8-7D7B176D0FA2}" type="slidenum">
              <a:rPr lang="en-US" smtClean="0"/>
              <a:t>43</a:t>
            </a:fld>
            <a:endParaRPr lang="en-US"/>
          </a:p>
        </p:txBody>
      </p:sp>
    </p:spTree>
    <p:extLst>
      <p:ext uri="{BB962C8B-B14F-4D97-AF65-F5344CB8AC3E}">
        <p14:creationId xmlns:p14="http://schemas.microsoft.com/office/powerpoint/2010/main" val="1500280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9701137-15AD-764A-973B-9A1BB58179F9}" type="slidenum">
              <a:rPr lang="en-US">
                <a:latin typeface="Times New Roman" charset="0"/>
              </a:rPr>
              <a:pPr/>
              <a:t>44</a:t>
            </a:fld>
            <a:endParaRPr lang="en-US">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BCA06E8-B9E4-4088-B164-4DE959320CE1}" type="slidenum">
              <a:rPr lang="en-US" sz="1200" smtClean="0">
                <a:solidFill>
                  <a:prstClr val="black"/>
                </a:solidFill>
                <a:latin typeface="Times New Roman" pitchFamily="18" charset="0"/>
                <a:cs typeface="+mn-cs"/>
              </a:rPr>
              <a:pPr algn="r" eaLnBrk="1" hangingPunct="1"/>
              <a:t>45</a:t>
            </a:fld>
            <a:endParaRPr lang="en-US" sz="1200" smtClean="0">
              <a:solidFill>
                <a:prstClr val="black"/>
              </a:solidFill>
              <a:latin typeface="Times New Roman" pitchFamily="18" charset="0"/>
              <a:cs typeface="+mn-cs"/>
            </a:endParaRPr>
          </a:p>
        </p:txBody>
      </p:sp>
      <p:sp>
        <p:nvSpPr>
          <p:cNvPr id="3584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pPr eaLnBrk="1" hangingPunct="1"/>
            <a:endParaRPr lang="en-US" smtClean="0">
              <a:solidFill>
                <a:srgbClr val="FF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BCA06E8-B9E4-4088-B164-4DE959320CE1}" type="slidenum">
              <a:rPr lang="en-US" sz="1200" smtClean="0">
                <a:solidFill>
                  <a:prstClr val="black"/>
                </a:solidFill>
                <a:latin typeface="Times New Roman" pitchFamily="18" charset="0"/>
                <a:cs typeface="+mn-cs"/>
              </a:rPr>
              <a:pPr algn="r" eaLnBrk="1" hangingPunct="1"/>
              <a:t>46</a:t>
            </a:fld>
            <a:endParaRPr lang="en-US" sz="1200" smtClean="0">
              <a:solidFill>
                <a:prstClr val="black"/>
              </a:solidFill>
              <a:latin typeface="Times New Roman" pitchFamily="18" charset="0"/>
              <a:cs typeface="+mn-cs"/>
            </a:endParaRPr>
          </a:p>
        </p:txBody>
      </p:sp>
      <p:sp>
        <p:nvSpPr>
          <p:cNvPr id="3584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pPr eaLnBrk="1" hangingPunct="1"/>
            <a:endParaRPr lang="en-US" smtClean="0">
              <a:solidFill>
                <a:srgbClr val="FF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1FA1AE43-EB87-5145-9E5D-22DDF3A05A5D}" type="slidenum">
              <a:rPr lang="en-US">
                <a:latin typeface="Times New Roman" charset="0"/>
              </a:rPr>
              <a:pPr/>
              <a:t>47</a:t>
            </a:fld>
            <a:endParaRPr lang="en-US">
              <a:latin typeface="Times New Roman"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 Cancer Society. Facts and Figures 2016-2018</a:t>
            </a:r>
            <a:endParaRPr lang="en-US" dirty="0"/>
          </a:p>
        </p:txBody>
      </p:sp>
      <p:sp>
        <p:nvSpPr>
          <p:cNvPr id="4" name="Slide Number Placeholder 3"/>
          <p:cNvSpPr>
            <a:spLocks noGrp="1"/>
          </p:cNvSpPr>
          <p:nvPr>
            <p:ph type="sldNum" sz="quarter" idx="10"/>
          </p:nvPr>
        </p:nvSpPr>
        <p:spPr/>
        <p:txBody>
          <a:bodyPr/>
          <a:lstStyle/>
          <a:p>
            <a:fld id="{E017490A-14FD-8947-A1E8-7D7B176D0FA2}" type="slidenum">
              <a:rPr lang="en-US" smtClean="0"/>
              <a:t>8</a:t>
            </a:fld>
            <a:endParaRPr lang="en-US"/>
          </a:p>
        </p:txBody>
      </p:sp>
    </p:spTree>
    <p:extLst>
      <p:ext uri="{BB962C8B-B14F-4D97-AF65-F5344CB8AC3E}">
        <p14:creationId xmlns:p14="http://schemas.microsoft.com/office/powerpoint/2010/main" val="420447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Shape 465"/>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9" name="Shape 466"/>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solidFill>
                <a:srgbClr val="000000"/>
              </a:solidFill>
              <a:latin typeface="Calibri" charset="0"/>
              <a:cs typeface="Calibri" charset="0"/>
              <a:sym typeface="Calibri" charset="0"/>
            </a:endParaRPr>
          </a:p>
        </p:txBody>
      </p:sp>
      <p:sp>
        <p:nvSpPr>
          <p:cNvPr id="96260" name="Shape 467"/>
          <p:cNvSpPr>
            <a:spLocks noGrp="1"/>
          </p:cNvSpPr>
          <p:nvPr>
            <p:ph type="sldNum" sz="quarter" idx="5"/>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l">
              <a:buClr>
                <a:srgbClr val="000000"/>
              </a:buClr>
              <a:buFont typeface="Arial" charset="0"/>
              <a:buNone/>
            </a:pPr>
            <a:fld id="{5FD09BF4-35F1-2C48-95A3-CC482A1E2AFB}" type="slidenum">
              <a:rPr lang="en-US" sz="1400">
                <a:solidFill>
                  <a:srgbClr val="000000"/>
                </a:solidFill>
                <a:latin typeface="Arial" charset="0"/>
                <a:sym typeface="Arial" charset="0"/>
              </a:rPr>
              <a:pPr algn="l">
                <a:buClr>
                  <a:srgbClr val="000000"/>
                </a:buClr>
                <a:buFont typeface="Arial" charset="0"/>
                <a:buNone/>
              </a:pPr>
              <a:t>9</a:t>
            </a:fld>
            <a:endParaRPr lang="en-US" sz="1400">
              <a:solidFill>
                <a:srgbClr val="000000"/>
              </a:solidFill>
              <a:latin typeface="Arial" charset="0"/>
              <a:sym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474"/>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7" name="Shape 475"/>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solidFill>
                <a:srgbClr val="000000"/>
              </a:solidFill>
              <a:latin typeface="Calibri" charset="0"/>
              <a:cs typeface="Calibri" charset="0"/>
              <a:sym typeface="Calibri" charset="0"/>
            </a:endParaRPr>
          </a:p>
        </p:txBody>
      </p:sp>
      <p:sp>
        <p:nvSpPr>
          <p:cNvPr id="97284" name="Shape 476"/>
          <p:cNvSpPr>
            <a:spLocks noGrp="1"/>
          </p:cNvSpPr>
          <p:nvPr>
            <p:ph type="sldNum" sz="quarter" idx="5"/>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l"/>
            <a:fld id="{7E9945D4-6D77-4E40-BD91-9B2093FA11CC}" type="slidenum">
              <a:rPr lang="en-US" sz="1400">
                <a:solidFill>
                  <a:srgbClr val="000000"/>
                </a:solidFill>
                <a:latin typeface="Arial" charset="0"/>
                <a:sym typeface="Arial" charset="0"/>
              </a:rPr>
              <a:pPr algn="l"/>
              <a:t>10</a:t>
            </a:fld>
            <a:endParaRPr lang="en-US" sz="1400">
              <a:solidFill>
                <a:srgbClr val="000000"/>
              </a:solidFill>
              <a:latin typeface="Arial" charset="0"/>
              <a:sym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9701137-15AD-764A-973B-9A1BB58179F9}" type="slidenum">
              <a:rPr lang="en-US">
                <a:latin typeface="Times New Roman" charset="0"/>
              </a:rPr>
              <a:pPr/>
              <a:t>11</a:t>
            </a:fld>
            <a:endParaRPr lang="en-US">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9701137-15AD-764A-973B-9A1BB58179F9}" type="slidenum">
              <a:rPr lang="en-US">
                <a:latin typeface="Times New Roman" charset="0"/>
              </a:rPr>
              <a:pPr/>
              <a:t>13</a:t>
            </a:fld>
            <a:endParaRPr lang="en-US">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dirty="0">
                <a:latin typeface="Times New Roman" charset="0"/>
              </a:rPr>
              <a:t>HPV is trophic for epithelium. The HPV types that infect hands or feet are not the same that infect the genitals. There are about 30 types that infect the </a:t>
            </a:r>
            <a:r>
              <a:rPr lang="en-US" dirty="0" err="1">
                <a:latin typeface="Times New Roman" charset="0"/>
              </a:rPr>
              <a:t>ano</a:t>
            </a:r>
            <a:r>
              <a:rPr lang="en-US" dirty="0">
                <a:latin typeface="Times New Roman" charset="0"/>
              </a:rPr>
              <a:t>-genital region. Low risk types of which there are about 10 –15 are linked to genital warts. High risk types are linked to cervical cancer and there are about 13 of these types</a:t>
            </a:r>
            <a:r>
              <a:rPr lang="en-US" dirty="0" smtClean="0">
                <a:latin typeface="Times New Roman" charset="0"/>
              </a:rPr>
              <a:t>. </a:t>
            </a:r>
            <a:endParaRPr lang="en-US" dirty="0">
              <a:latin typeface="Times New Roman" charset="0"/>
            </a:endParaRPr>
          </a:p>
          <a:p>
            <a:endParaRPr lang="en-US"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9701137-15AD-764A-973B-9A1BB58179F9}" type="slidenum">
              <a:rPr lang="en-US">
                <a:latin typeface="Times New Roman" charset="0"/>
              </a:rPr>
              <a:pPr/>
              <a:t>14</a:t>
            </a:fld>
            <a:endParaRPr lang="en-US">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spcBef>
                <a:spcPct val="0"/>
              </a:spcBef>
            </a:pPr>
            <a:r>
              <a:rPr lang="en-US" u="sng" dirty="0" smtClean="0">
                <a:latin typeface="Calibri" charset="0"/>
              </a:rPr>
              <a:t>Talking Points</a:t>
            </a:r>
          </a:p>
          <a:p>
            <a:pPr eaLnBrk="1" hangingPunct="1">
              <a:spcBef>
                <a:spcPct val="0"/>
              </a:spcBef>
              <a:buFontTx/>
              <a:buChar char="•"/>
            </a:pPr>
            <a:r>
              <a:rPr lang="en-US" dirty="0" smtClean="0">
                <a:latin typeface="Calibri" charset="0"/>
                <a:cs typeface="MS PGothic" charset="0"/>
              </a:rPr>
              <a:t>HPV has been associated with a number of human cancers.</a:t>
            </a:r>
          </a:p>
          <a:p>
            <a:pPr eaLnBrk="1" hangingPunct="1">
              <a:spcBef>
                <a:spcPct val="0"/>
              </a:spcBef>
              <a:buFontTx/>
              <a:buChar char="•"/>
            </a:pPr>
            <a:r>
              <a:rPr lang="en-US" dirty="0" smtClean="0">
                <a:latin typeface="Calibri" charset="0"/>
                <a:cs typeface="MS PGothic" charset="0"/>
              </a:rPr>
              <a:t>The virus is causative in cervical, anal, and vulvar/vaginal cancers and a co-factor in other cancers.</a:t>
            </a:r>
          </a:p>
          <a:p>
            <a:pPr eaLnBrk="1" hangingPunct="1">
              <a:lnSpc>
                <a:spcPct val="90000"/>
              </a:lnSpc>
              <a:spcBef>
                <a:spcPct val="0"/>
              </a:spcBef>
              <a:buFontTx/>
              <a:buChar char="•"/>
            </a:pPr>
            <a:r>
              <a:rPr lang="en-US" dirty="0" smtClean="0">
                <a:latin typeface="Calibri" charset="0"/>
                <a:cs typeface="MS PGothic" charset="0"/>
              </a:rPr>
              <a:t>HPV is also causative for external genital warts.</a:t>
            </a:r>
          </a:p>
          <a:p>
            <a:pPr eaLnBrk="1" hangingPunct="1">
              <a:spcBef>
                <a:spcPct val="0"/>
              </a:spcBef>
            </a:pPr>
            <a:endParaRPr lang="en-US" dirty="0" smtClean="0">
              <a:latin typeface="Calibri" charset="0"/>
              <a:cs typeface="MS PGothic" charset="0"/>
            </a:endParaRPr>
          </a:p>
          <a:p>
            <a:pPr eaLnBrk="1" hangingPunct="1">
              <a:spcBef>
                <a:spcPct val="0"/>
              </a:spcBef>
            </a:pPr>
            <a:r>
              <a:rPr lang="en-US" u="sng" dirty="0" smtClean="0">
                <a:latin typeface="Calibri" charset="0"/>
                <a:cs typeface="MS PGothic" charset="0"/>
              </a:rPr>
              <a:t>References:</a:t>
            </a:r>
          </a:p>
          <a:p>
            <a:pPr eaLnBrk="1" hangingPunct="1">
              <a:spcBef>
                <a:spcPct val="0"/>
              </a:spcBef>
              <a:buFontTx/>
              <a:buChar char="•"/>
            </a:pPr>
            <a:r>
              <a:rPr lang="en-US" dirty="0" smtClean="0">
                <a:latin typeface="Calibri" charset="0"/>
                <a:cs typeface="MS PGothic" charset="0"/>
              </a:rPr>
              <a:t>Munoz  N, </a:t>
            </a:r>
            <a:r>
              <a:rPr lang="en-US" dirty="0" err="1" smtClean="0">
                <a:latin typeface="Calibri" charset="0"/>
                <a:cs typeface="MS PGothic" charset="0"/>
              </a:rPr>
              <a:t>Castellsague</a:t>
            </a:r>
            <a:r>
              <a:rPr lang="en-US" dirty="0" smtClean="0">
                <a:latin typeface="Calibri" charset="0"/>
                <a:cs typeface="MS PGothic" charset="0"/>
              </a:rPr>
              <a:t> X, de Gonzalez AB, </a:t>
            </a:r>
            <a:r>
              <a:rPr lang="en-US" dirty="0" err="1" smtClean="0">
                <a:latin typeface="Calibri" charset="0"/>
                <a:cs typeface="MS PGothic" charset="0"/>
              </a:rPr>
              <a:t>Gissmann</a:t>
            </a:r>
            <a:r>
              <a:rPr lang="en-US" dirty="0" smtClean="0">
                <a:latin typeface="Calibri" charset="0"/>
                <a:cs typeface="MS PGothic" charset="0"/>
              </a:rPr>
              <a:t> L. HPV in the etiology of human cancer. </a:t>
            </a:r>
            <a:r>
              <a:rPr lang="en-US" i="1" dirty="0" smtClean="0">
                <a:latin typeface="Calibri" charset="0"/>
                <a:cs typeface="MS PGothic" charset="0"/>
              </a:rPr>
              <a:t>Vaccine</a:t>
            </a:r>
            <a:r>
              <a:rPr lang="en-US" dirty="0" smtClean="0">
                <a:latin typeface="Calibri" charset="0"/>
                <a:cs typeface="MS PGothic" charset="0"/>
              </a:rPr>
              <a:t>. 2006;24(</a:t>
            </a:r>
            <a:r>
              <a:rPr lang="en-US" dirty="0" err="1" smtClean="0">
                <a:latin typeface="Calibri" charset="0"/>
                <a:cs typeface="MS PGothic" charset="0"/>
              </a:rPr>
              <a:t>Suppl</a:t>
            </a:r>
            <a:r>
              <a:rPr lang="en-US" dirty="0" smtClean="0">
                <a:latin typeface="Calibri" charset="0"/>
                <a:cs typeface="MS PGothic" charset="0"/>
              </a:rPr>
              <a:t> 3):S3/1-10.</a:t>
            </a:r>
          </a:p>
          <a:p>
            <a:pPr eaLnBrk="1" hangingPunct="1">
              <a:spcBef>
                <a:spcPct val="0"/>
              </a:spcBef>
              <a:buFontTx/>
              <a:buChar char="•"/>
            </a:pPr>
            <a:r>
              <a:rPr lang="en-US" dirty="0" smtClean="0">
                <a:latin typeface="Calibri" charset="0"/>
                <a:cs typeface="MS PGothic" charset="0"/>
              </a:rPr>
              <a:t>Lacey CJN, Lowndes CM, Shah KV. Burden and management of non-cancerous HPV-related conditions: HPV-6/11 disease. </a:t>
            </a:r>
            <a:r>
              <a:rPr lang="en-US" i="1" dirty="0" smtClean="0">
                <a:latin typeface="Calibri" charset="0"/>
                <a:cs typeface="MS PGothic" charset="0"/>
              </a:rPr>
              <a:t>Vaccine</a:t>
            </a:r>
            <a:r>
              <a:rPr lang="en-US" dirty="0" smtClean="0">
                <a:latin typeface="Calibri" charset="0"/>
                <a:cs typeface="MS PGothic" charset="0"/>
              </a:rPr>
              <a:t>. 2006;24(</a:t>
            </a:r>
            <a:r>
              <a:rPr lang="en-US" dirty="0" err="1" smtClean="0">
                <a:latin typeface="Calibri" charset="0"/>
                <a:cs typeface="MS PGothic" charset="0"/>
              </a:rPr>
              <a:t>Suppl</a:t>
            </a:r>
            <a:r>
              <a:rPr lang="en-US" dirty="0" smtClean="0">
                <a:latin typeface="Calibri" charset="0"/>
                <a:cs typeface="MS PGothic" charset="0"/>
              </a:rPr>
              <a:t> 3):S3/35-41.</a:t>
            </a:r>
          </a:p>
          <a:p>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A432C8-69A7-458B-9684-2BFA64B31948}" type="datetime2">
              <a:rPr lang="en-US" smtClean="0"/>
              <a:t>Thursday, October 19,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6823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October 19,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2126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549AC-EB31-477F-92A9-B1988E232878}" type="datetime2">
              <a:rPr lang="en-US" smtClean="0"/>
              <a:t>Thursday, October 19,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914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F8FF9E6-450A-114B-8438-92E80CBEF6DF}" type="slidenum">
              <a:rPr lang="en-US"/>
              <a:pPr/>
              <a:t>‹#›</a:t>
            </a:fld>
            <a:endParaRPr lang="en-US"/>
          </a:p>
        </p:txBody>
      </p:sp>
    </p:spTree>
    <p:extLst>
      <p:ext uri="{BB962C8B-B14F-4D97-AF65-F5344CB8AC3E}">
        <p14:creationId xmlns:p14="http://schemas.microsoft.com/office/powerpoint/2010/main" val="384336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October 19,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8398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October 19,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23183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EBA98F-560C-4997-81C4-81D4D9187EAB}" type="datetime2">
              <a:rPr lang="en-US" smtClean="0"/>
              <a:t>Thursday, October 19,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49277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972B2-CA5C-437D-87D0-8081271A9E4B}" type="datetime2">
              <a:rPr lang="en-US" smtClean="0"/>
              <a:t>Thursday, October 19,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44190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October 19,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12161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October 19,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9070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October 19,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55162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October 19,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457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CB818-7379-467D-8E76-EF9D9074A26C}" type="datetime2">
              <a:rPr lang="en-US" smtClean="0"/>
              <a:t>Thursday, October 19, 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60328489"/>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4"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660066"/>
                </a:solidFill>
              </a:rPr>
              <a:t>Women’s Empowerment Breakfast</a:t>
            </a:r>
            <a:endParaRPr lang="en-US" dirty="0">
              <a:solidFill>
                <a:srgbClr val="660066"/>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94542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478"/>
          <p:cNvSpPr txBox="1">
            <a:spLocks noGrp="1"/>
          </p:cNvSpPr>
          <p:nvPr>
            <p:ph type="title"/>
          </p:nvPr>
        </p:nvSpPr>
        <p:spPr>
          <a:xfrm>
            <a:off x="457200" y="274638"/>
            <a:ext cx="8229600" cy="1143000"/>
          </a:xfrm>
        </p:spPr>
        <p:txBody>
          <a:bodyPr>
            <a:normAutofit fontScale="90000"/>
          </a:bodyPr>
          <a:lstStyle/>
          <a:p>
            <a:pPr eaLnBrk="1" hangingPunct="1">
              <a:spcBef>
                <a:spcPct val="0"/>
              </a:spcBef>
              <a:spcAft>
                <a:spcPct val="0"/>
              </a:spcAft>
            </a:pPr>
            <a:r>
              <a:rPr lang="en-US">
                <a:latin typeface="Verdana" charset="0"/>
                <a:ea typeface="ＭＳ Ｐゴシック" charset="0"/>
                <a:cs typeface="Verdana" charset="0"/>
                <a:sym typeface="Verdana" charset="0"/>
              </a:rPr>
              <a:t>Mortality Rates by Race/Ethnicity</a:t>
            </a:r>
          </a:p>
        </p:txBody>
      </p:sp>
      <p:pic>
        <p:nvPicPr>
          <p:cNvPr id="35843" name="Shape 480" descr="Line chart showing the changes in cervical cancer death rates for women of various races and ethnicities."/>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465263"/>
            <a:ext cx="8110538"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Shape 481"/>
          <p:cNvSpPr txBox="1">
            <a:spLocks noChangeArrowheads="1"/>
          </p:cNvSpPr>
          <p:nvPr/>
        </p:nvSpPr>
        <p:spPr bwMode="auto">
          <a:xfrm>
            <a:off x="160338" y="5843588"/>
            <a:ext cx="8112125"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defRPr sz="1400">
                <a:solidFill>
                  <a:srgbClr val="000000"/>
                </a:solidFill>
                <a:latin typeface="Arial" charset="0"/>
                <a:ea typeface="ＭＳ Ｐゴシック" charset="0"/>
                <a:cs typeface="Arial" charset="0"/>
                <a:sym typeface="Arial" charset="0"/>
              </a:defRPr>
            </a:lvl1pPr>
            <a:lvl2pPr marL="742950" indent="-285750">
              <a:defRPr sz="1400">
                <a:solidFill>
                  <a:srgbClr val="000000"/>
                </a:solidFill>
                <a:latin typeface="Arial" charset="0"/>
                <a:ea typeface="Arial" charset="0"/>
                <a:cs typeface="Arial" charset="0"/>
                <a:sym typeface="Arial" charset="0"/>
              </a:defRPr>
            </a:lvl2pPr>
            <a:lvl3pPr marL="1143000" indent="-228600">
              <a:defRPr sz="1400">
                <a:solidFill>
                  <a:srgbClr val="000000"/>
                </a:solidFill>
                <a:latin typeface="Arial" charset="0"/>
                <a:ea typeface="Arial" charset="0"/>
                <a:cs typeface="Arial" charset="0"/>
                <a:sym typeface="Arial" charset="0"/>
              </a:defRPr>
            </a:lvl3pPr>
            <a:lvl4pPr marL="1600200" indent="-228600">
              <a:defRPr sz="1400">
                <a:solidFill>
                  <a:srgbClr val="000000"/>
                </a:solidFill>
                <a:latin typeface="Arial" charset="0"/>
                <a:ea typeface="Arial" charset="0"/>
                <a:cs typeface="Arial" charset="0"/>
                <a:sym typeface="Arial" charset="0"/>
              </a:defRPr>
            </a:lvl4pPr>
            <a:lvl5pPr marL="2057400" indent="-22860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800">
                <a:latin typeface="Verdana" charset="0"/>
              </a:rPr>
              <a:t>CDC’s National Program of Cancer Registries and National Cancer Institute’s Surveillance, Epidemiology, and End Results program, 2014</a:t>
            </a:r>
          </a:p>
        </p:txBody>
      </p:sp>
    </p:spTree>
    <p:extLst>
      <p:ext uri="{BB962C8B-B14F-4D97-AF65-F5344CB8AC3E}">
        <p14:creationId xmlns:p14="http://schemas.microsoft.com/office/powerpoint/2010/main" val="3847119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347824"/>
            <a:ext cx="8229600" cy="1139825"/>
          </a:xfrm>
        </p:spPr>
        <p:txBody>
          <a:bodyPr>
            <a:normAutofit/>
          </a:bodyPr>
          <a:lstStyle/>
          <a:p>
            <a:pPr algn="ctr" eaLnBrk="1" hangingPunct="1"/>
            <a:r>
              <a:rPr lang="en-US" dirty="0" smtClean="0">
                <a:solidFill>
                  <a:srgbClr val="660066"/>
                </a:solidFill>
                <a:latin typeface="Arial" charset="0"/>
              </a:rPr>
              <a:t>What is HPV?</a:t>
            </a:r>
            <a:endParaRPr lang="en-US" dirty="0">
              <a:solidFill>
                <a:srgbClr val="660066"/>
              </a:solidFill>
              <a:latin typeface="Arial" charset="0"/>
            </a:endParaRPr>
          </a:p>
        </p:txBody>
      </p:sp>
      <p:sp>
        <p:nvSpPr>
          <p:cNvPr id="18434" name="Slide Number Placeholder 6"/>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5EDA0D8-74EE-7843-8645-65B661A69C1E}" type="slidenum">
              <a:rPr lang="en-US"/>
              <a:pPr/>
              <a:t>11</a:t>
            </a:fld>
            <a:endParaRPr lang="en-US"/>
          </a:p>
        </p:txBody>
      </p:sp>
    </p:spTree>
    <p:extLst>
      <p:ext uri="{BB962C8B-B14F-4D97-AF65-F5344CB8AC3E}">
        <p14:creationId xmlns:p14="http://schemas.microsoft.com/office/powerpoint/2010/main" val="29846565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z="3600">
                <a:latin typeface="Arial" charset="0"/>
              </a:rPr>
              <a:t>HPV Background</a:t>
            </a:r>
          </a:p>
        </p:txBody>
      </p:sp>
      <p:sp>
        <p:nvSpPr>
          <p:cNvPr id="15364" name="Rectangle 3"/>
          <p:cNvSpPr>
            <a:spLocks noGrp="1" noChangeArrowheads="1"/>
          </p:cNvSpPr>
          <p:nvPr>
            <p:ph idx="1"/>
          </p:nvPr>
        </p:nvSpPr>
        <p:spPr/>
        <p:txBody>
          <a:bodyPr>
            <a:normAutofit/>
          </a:bodyPr>
          <a:lstStyle/>
          <a:p>
            <a:pPr eaLnBrk="1" hangingPunct="1">
              <a:spcBef>
                <a:spcPts val="0"/>
              </a:spcBef>
            </a:pPr>
            <a:r>
              <a:rPr lang="en-US" sz="2800" b="1" dirty="0">
                <a:latin typeface="Arial" charset="0"/>
              </a:rPr>
              <a:t>What is </a:t>
            </a:r>
            <a:r>
              <a:rPr lang="en-US" sz="2800" b="1" dirty="0" smtClean="0">
                <a:latin typeface="Arial" charset="0"/>
              </a:rPr>
              <a:t>HPV? </a:t>
            </a:r>
            <a:r>
              <a:rPr lang="en-US" sz="2800" dirty="0" smtClean="0">
                <a:latin typeface="Arial" charset="0"/>
              </a:rPr>
              <a:t>Human papilloma </a:t>
            </a:r>
            <a:r>
              <a:rPr lang="en-US" sz="2800" dirty="0">
                <a:latin typeface="Arial" charset="0"/>
              </a:rPr>
              <a:t>virus, spread through genital </a:t>
            </a:r>
            <a:r>
              <a:rPr lang="en-US" sz="2800" dirty="0" smtClean="0">
                <a:latin typeface="Arial" charset="0"/>
              </a:rPr>
              <a:t>contact</a:t>
            </a:r>
          </a:p>
          <a:p>
            <a:pPr eaLnBrk="1" hangingPunct="1">
              <a:spcBef>
                <a:spcPts val="0"/>
              </a:spcBef>
            </a:pPr>
            <a:endParaRPr lang="en-US" sz="2800" dirty="0">
              <a:latin typeface="Arial" charset="0"/>
            </a:endParaRPr>
          </a:p>
          <a:p>
            <a:pPr eaLnBrk="1" hangingPunct="1">
              <a:spcBef>
                <a:spcPts val="0"/>
              </a:spcBef>
            </a:pPr>
            <a:r>
              <a:rPr lang="en-US" sz="2800" b="1" dirty="0">
                <a:latin typeface="Arial" charset="0"/>
              </a:rPr>
              <a:t>Who gets it? </a:t>
            </a:r>
            <a:r>
              <a:rPr lang="en-US" sz="2800" dirty="0">
                <a:latin typeface="Arial" charset="0"/>
              </a:rPr>
              <a:t>Any sexually active person</a:t>
            </a:r>
          </a:p>
          <a:p>
            <a:pPr eaLnBrk="1" hangingPunct="1">
              <a:spcBef>
                <a:spcPts val="0"/>
              </a:spcBef>
            </a:pPr>
            <a:endParaRPr lang="en-US" sz="2800" b="1" dirty="0" smtClean="0">
              <a:latin typeface="Arial" charset="0"/>
            </a:endParaRPr>
          </a:p>
          <a:p>
            <a:pPr eaLnBrk="1" hangingPunct="1">
              <a:spcBef>
                <a:spcPts val="0"/>
              </a:spcBef>
            </a:pPr>
            <a:r>
              <a:rPr lang="en-US" sz="2800" b="1" dirty="0" smtClean="0">
                <a:latin typeface="Arial" charset="0"/>
              </a:rPr>
              <a:t>What </a:t>
            </a:r>
            <a:r>
              <a:rPr lang="en-US" sz="2800" b="1" dirty="0">
                <a:latin typeface="Arial" charset="0"/>
              </a:rPr>
              <a:t>happens when you get it? </a:t>
            </a:r>
          </a:p>
          <a:p>
            <a:pPr lvl="1" eaLnBrk="1" hangingPunct="1">
              <a:spcBef>
                <a:spcPts val="0"/>
              </a:spcBef>
            </a:pPr>
            <a:r>
              <a:rPr lang="en-US" sz="2400" dirty="0" smtClean="0">
                <a:latin typeface="Arial" charset="0"/>
              </a:rPr>
              <a:t>There are usually no symptoms and no health consequences.</a:t>
            </a:r>
            <a:endParaRPr lang="en-US" sz="2400" dirty="0">
              <a:latin typeface="Arial" charset="0"/>
            </a:endParaRPr>
          </a:p>
          <a:p>
            <a:pPr lvl="1" eaLnBrk="1" hangingPunct="1">
              <a:spcBef>
                <a:spcPts val="0"/>
              </a:spcBef>
            </a:pPr>
            <a:r>
              <a:rPr lang="en-US" sz="2400" dirty="0" smtClean="0">
                <a:latin typeface="Arial" charset="0"/>
              </a:rPr>
              <a:t>If it does not go away on its own, HPV can lead </a:t>
            </a:r>
            <a:r>
              <a:rPr lang="en-US" sz="2400" dirty="0">
                <a:latin typeface="Arial" charset="0"/>
              </a:rPr>
              <a:t>to cervical cell abnormalities and cervical </a:t>
            </a:r>
            <a:r>
              <a:rPr lang="en-US" sz="2400" dirty="0" smtClean="0">
                <a:latin typeface="Arial" charset="0"/>
              </a:rPr>
              <a:t>cancer.</a:t>
            </a:r>
            <a:endParaRPr lang="en-US" sz="2400" dirty="0">
              <a:latin typeface="Arial" charset="0"/>
            </a:endParaRPr>
          </a:p>
        </p:txBody>
      </p:sp>
      <p:sp>
        <p:nvSpPr>
          <p:cNvPr id="15362"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9FF440DD-8A0A-7C49-BB0A-BAEECB579714}" type="slidenum">
              <a:rPr lang="en-US"/>
              <a:pPr/>
              <a:t>12</a:t>
            </a:fld>
            <a:endParaRPr lang="en-US"/>
          </a:p>
        </p:txBody>
      </p:sp>
    </p:spTree>
    <p:extLst>
      <p:ext uri="{BB962C8B-B14F-4D97-AF65-F5344CB8AC3E}">
        <p14:creationId xmlns:p14="http://schemas.microsoft.com/office/powerpoint/2010/main" val="3042204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fontScale="90000"/>
          </a:bodyPr>
          <a:lstStyle/>
          <a:p>
            <a:pPr algn="ctr" eaLnBrk="1" hangingPunct="1"/>
            <a:r>
              <a:rPr lang="en-US">
                <a:solidFill>
                  <a:srgbClr val="660066"/>
                </a:solidFill>
                <a:latin typeface="Arial" charset="0"/>
              </a:rPr>
              <a:t>Human Papillomavirus Background</a:t>
            </a:r>
          </a:p>
        </p:txBody>
      </p:sp>
      <p:sp>
        <p:nvSpPr>
          <p:cNvPr id="18436" name="Rectangle 3"/>
          <p:cNvSpPr>
            <a:spLocks noGrp="1" noChangeArrowheads="1"/>
          </p:cNvSpPr>
          <p:nvPr>
            <p:ph type="body" sz="half" idx="1"/>
          </p:nvPr>
        </p:nvSpPr>
        <p:spPr>
          <a:xfrm>
            <a:off x="457200" y="1551975"/>
            <a:ext cx="8229600" cy="4530725"/>
          </a:xfrm>
          <a:noFill/>
        </p:spPr>
        <p:txBody>
          <a:bodyPr>
            <a:noAutofit/>
          </a:bodyPr>
          <a:lstStyle/>
          <a:p>
            <a:pPr eaLnBrk="1" hangingPunct="1">
              <a:spcBef>
                <a:spcPts val="0"/>
              </a:spcBef>
            </a:pPr>
            <a:r>
              <a:rPr lang="en-US" sz="2400" dirty="0">
                <a:latin typeface="Arial"/>
                <a:cs typeface="Arial"/>
              </a:rPr>
              <a:t>HPV DNA is found in </a:t>
            </a:r>
            <a:r>
              <a:rPr lang="en-US" sz="2400" dirty="0" smtClean="0">
                <a:latin typeface="Arial"/>
                <a:cs typeface="Arial"/>
              </a:rPr>
              <a:t>virtually all (99.7%) cervical cancers.</a:t>
            </a:r>
          </a:p>
          <a:p>
            <a:pPr marL="0" indent="0" eaLnBrk="1" hangingPunct="1">
              <a:spcBef>
                <a:spcPts val="0"/>
              </a:spcBef>
              <a:buNone/>
            </a:pPr>
            <a:endParaRPr lang="en-US" sz="2400" dirty="0" smtClean="0">
              <a:latin typeface="Arial"/>
              <a:cs typeface="Arial"/>
            </a:endParaRPr>
          </a:p>
          <a:p>
            <a:pPr eaLnBrk="1" hangingPunct="1">
              <a:spcBef>
                <a:spcPts val="0"/>
              </a:spcBef>
            </a:pPr>
            <a:r>
              <a:rPr lang="en-US" sz="2400" dirty="0" smtClean="0">
                <a:solidFill>
                  <a:srgbClr val="000000"/>
                </a:solidFill>
                <a:latin typeface="Arial"/>
                <a:cs typeface="Arial"/>
              </a:rPr>
              <a:t>There are over 100 types of HPV, of which about 15 are associated with cancer</a:t>
            </a:r>
          </a:p>
          <a:p>
            <a:pPr lvl="1">
              <a:spcBef>
                <a:spcPts val="0"/>
              </a:spcBef>
              <a:buFont typeface="Courier New"/>
              <a:buChar char="o"/>
            </a:pPr>
            <a:r>
              <a:rPr lang="en-US" sz="2400" dirty="0" smtClean="0">
                <a:latin typeface="Arial"/>
                <a:cs typeface="Arial"/>
              </a:rPr>
              <a:t>Low-risk types - linked to genital warts</a:t>
            </a:r>
          </a:p>
          <a:p>
            <a:pPr lvl="1">
              <a:spcBef>
                <a:spcPts val="0"/>
              </a:spcBef>
              <a:buFont typeface="Courier New"/>
              <a:buChar char="o"/>
            </a:pPr>
            <a:r>
              <a:rPr lang="en-US" sz="2400" dirty="0" smtClean="0">
                <a:latin typeface="Arial"/>
                <a:cs typeface="Arial"/>
              </a:rPr>
              <a:t>High-risk types - linked to cervical cancer</a:t>
            </a:r>
          </a:p>
          <a:p>
            <a:pPr lvl="1">
              <a:spcBef>
                <a:spcPts val="0"/>
              </a:spcBef>
            </a:pPr>
            <a:endParaRPr lang="en-US" sz="2400" baseline="30000" dirty="0">
              <a:latin typeface="Arial"/>
              <a:cs typeface="Arial"/>
            </a:endParaRPr>
          </a:p>
          <a:p>
            <a:pPr>
              <a:spcBef>
                <a:spcPts val="0"/>
              </a:spcBef>
            </a:pPr>
            <a:r>
              <a:rPr lang="en-US" sz="2400" dirty="0" smtClean="0">
                <a:solidFill>
                  <a:srgbClr val="000000"/>
                </a:solidFill>
                <a:latin typeface="Arial"/>
                <a:cs typeface="Arial"/>
              </a:rPr>
              <a:t>The two most common high risk types are HPV 16 and HPV 18. Together, they account for 70% of all cervical cancers.</a:t>
            </a:r>
          </a:p>
          <a:p>
            <a:pPr>
              <a:spcBef>
                <a:spcPts val="0"/>
              </a:spcBef>
            </a:pPr>
            <a:endParaRPr lang="en-US" sz="2400" dirty="0">
              <a:solidFill>
                <a:srgbClr val="000000"/>
              </a:solidFill>
              <a:latin typeface="Arial"/>
              <a:cs typeface="Arial"/>
            </a:endParaRPr>
          </a:p>
          <a:p>
            <a:pPr>
              <a:spcBef>
                <a:spcPts val="0"/>
              </a:spcBef>
            </a:pPr>
            <a:r>
              <a:rPr lang="en-US" sz="2400" dirty="0" smtClean="0">
                <a:solidFill>
                  <a:srgbClr val="000000"/>
                </a:solidFill>
                <a:latin typeface="Arial"/>
                <a:cs typeface="Arial"/>
              </a:rPr>
              <a:t>The HPV types that cause warts </a:t>
            </a:r>
            <a:r>
              <a:rPr lang="en-US" sz="2400" b="1" dirty="0" smtClean="0">
                <a:solidFill>
                  <a:srgbClr val="000000"/>
                </a:solidFill>
                <a:latin typeface="Arial"/>
                <a:cs typeface="Arial"/>
              </a:rPr>
              <a:t>do not</a:t>
            </a:r>
            <a:r>
              <a:rPr lang="en-US" sz="2400" dirty="0" smtClean="0">
                <a:solidFill>
                  <a:srgbClr val="000000"/>
                </a:solidFill>
                <a:latin typeface="Arial"/>
                <a:cs typeface="Arial"/>
              </a:rPr>
              <a:t> cause cervical cancer.</a:t>
            </a:r>
          </a:p>
          <a:p>
            <a:pPr>
              <a:spcBef>
                <a:spcPts val="0"/>
              </a:spcBef>
            </a:pPr>
            <a:endParaRPr lang="en-US" sz="2400" dirty="0" smtClean="0">
              <a:solidFill>
                <a:srgbClr val="000000"/>
              </a:solidFill>
              <a:latin typeface="Arial"/>
              <a:cs typeface="Arial"/>
            </a:endParaRPr>
          </a:p>
        </p:txBody>
      </p:sp>
      <p:sp>
        <p:nvSpPr>
          <p:cNvPr id="18434" name="Slide Number Placeholder 6"/>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5EDA0D8-74EE-7843-8645-65B661A69C1E}" type="slidenum">
              <a:rPr lang="en-US"/>
              <a:pPr/>
              <a:t>13</a:t>
            </a:fld>
            <a:endParaRPr lang="en-US"/>
          </a:p>
        </p:txBody>
      </p:sp>
    </p:spTree>
    <p:extLst>
      <p:ext uri="{BB962C8B-B14F-4D97-AF65-F5344CB8AC3E}">
        <p14:creationId xmlns:p14="http://schemas.microsoft.com/office/powerpoint/2010/main" val="285267564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a:bodyPr>
          <a:lstStyle/>
          <a:p>
            <a:pPr algn="ctr" eaLnBrk="1" hangingPunct="1"/>
            <a:r>
              <a:rPr lang="en-US" dirty="0" smtClean="0">
                <a:solidFill>
                  <a:srgbClr val="660066"/>
                </a:solidFill>
                <a:latin typeface="Arial" charset="0"/>
              </a:rPr>
              <a:t>HPV-associated Cancers</a:t>
            </a:r>
            <a:endParaRPr lang="en-US" dirty="0">
              <a:solidFill>
                <a:srgbClr val="660066"/>
              </a:solidFill>
              <a:latin typeface="Arial" charset="0"/>
            </a:endParaRPr>
          </a:p>
        </p:txBody>
      </p:sp>
      <p:sp>
        <p:nvSpPr>
          <p:cNvPr id="18434" name="Slide Number Placeholder 6"/>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5EDA0D8-74EE-7843-8645-65B661A69C1E}" type="slidenum">
              <a:rPr lang="en-US"/>
              <a:pPr/>
              <a:t>14</a:t>
            </a:fld>
            <a:endParaRPr lang="en-US"/>
          </a:p>
        </p:txBody>
      </p:sp>
      <p:sp>
        <p:nvSpPr>
          <p:cNvPr id="6" name="Content Placeholder 3"/>
          <p:cNvSpPr txBox="1">
            <a:spLocks/>
          </p:cNvSpPr>
          <p:nvPr/>
        </p:nvSpPr>
        <p:spPr>
          <a:xfrm>
            <a:off x="457200" y="1600200"/>
            <a:ext cx="8229600" cy="4343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a:buChar char="•"/>
            </a:pPr>
            <a:r>
              <a:rPr lang="en-US" dirty="0" smtClean="0">
                <a:solidFill>
                  <a:srgbClr val="000000"/>
                </a:solidFill>
                <a:latin typeface="Verdana" charset="0"/>
                <a:ea typeface="Verdana" charset="0"/>
                <a:cs typeface="Verdana" charset="0"/>
              </a:rPr>
              <a:t>Cervical cancer</a:t>
            </a:r>
          </a:p>
          <a:p>
            <a:pPr lvl="1">
              <a:buFont typeface="Arial"/>
              <a:buChar char="•"/>
            </a:pPr>
            <a:r>
              <a:rPr lang="en-US" dirty="0" smtClean="0">
                <a:solidFill>
                  <a:srgbClr val="000000"/>
                </a:solidFill>
                <a:latin typeface="Verdana" charset="0"/>
                <a:ea typeface="Verdana" charset="0"/>
                <a:cs typeface="Verdana" charset="0"/>
              </a:rPr>
              <a:t>Anal cancer</a:t>
            </a:r>
          </a:p>
          <a:p>
            <a:pPr lvl="1">
              <a:buFont typeface="Arial"/>
              <a:buChar char="•"/>
            </a:pPr>
            <a:r>
              <a:rPr lang="en-US" dirty="0" smtClean="0">
                <a:solidFill>
                  <a:srgbClr val="000000"/>
                </a:solidFill>
                <a:latin typeface="Verdana" charset="0"/>
                <a:ea typeface="Verdana" charset="0"/>
                <a:cs typeface="Verdana" charset="0"/>
              </a:rPr>
              <a:t>Vulvar and vaginal cancer</a:t>
            </a:r>
          </a:p>
          <a:p>
            <a:pPr lvl="1">
              <a:buFont typeface="Arial"/>
              <a:buChar char="•"/>
            </a:pPr>
            <a:r>
              <a:rPr lang="en-US" dirty="0" smtClean="0">
                <a:solidFill>
                  <a:srgbClr val="000000"/>
                </a:solidFill>
                <a:latin typeface="Verdana" charset="0"/>
                <a:ea typeface="Verdana" charset="0"/>
                <a:cs typeface="Verdana" charset="0"/>
              </a:rPr>
              <a:t>Cancers of the oral cavity, pharynx, larynx</a:t>
            </a:r>
          </a:p>
        </p:txBody>
      </p:sp>
    </p:spTree>
    <p:extLst>
      <p:ext uri="{BB962C8B-B14F-4D97-AF65-F5344CB8AC3E}">
        <p14:creationId xmlns:p14="http://schemas.microsoft.com/office/powerpoint/2010/main" val="19224334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ctr" eaLnBrk="1" hangingPunct="1"/>
            <a:r>
              <a:rPr lang="en-US">
                <a:solidFill>
                  <a:srgbClr val="660066"/>
                </a:solidFill>
                <a:latin typeface="Arial" charset="0"/>
              </a:rPr>
              <a:t>HPV in the United States</a:t>
            </a:r>
          </a:p>
        </p:txBody>
      </p:sp>
      <p:sp>
        <p:nvSpPr>
          <p:cNvPr id="20484" name="Rectangle 3"/>
          <p:cNvSpPr>
            <a:spLocks noGrp="1" noChangeArrowheads="1"/>
          </p:cNvSpPr>
          <p:nvPr>
            <p:ph idx="1"/>
          </p:nvPr>
        </p:nvSpPr>
        <p:spPr>
          <a:xfrm>
            <a:off x="685800" y="1676400"/>
            <a:ext cx="8077200" cy="4724400"/>
          </a:xfrm>
          <a:noFill/>
        </p:spPr>
        <p:txBody>
          <a:bodyPr>
            <a:normAutofit/>
          </a:bodyPr>
          <a:lstStyle/>
          <a:p>
            <a:pPr eaLnBrk="1" hangingPunct="1">
              <a:spcBef>
                <a:spcPct val="0"/>
              </a:spcBef>
              <a:spcAft>
                <a:spcPct val="60000"/>
              </a:spcAft>
            </a:pPr>
            <a:r>
              <a:rPr lang="en-US" dirty="0">
                <a:latin typeface="Arial" charset="0"/>
              </a:rPr>
              <a:t>CDC estimates HPV is </a:t>
            </a:r>
            <a:r>
              <a:rPr lang="en-US" dirty="0" smtClean="0">
                <a:latin typeface="Arial" charset="0"/>
              </a:rPr>
              <a:t>the most </a:t>
            </a:r>
            <a:r>
              <a:rPr lang="en-US" dirty="0">
                <a:latin typeface="Arial" charset="0"/>
              </a:rPr>
              <a:t>common </a:t>
            </a:r>
            <a:r>
              <a:rPr lang="en-US" dirty="0" smtClean="0">
                <a:latin typeface="Arial" charset="0"/>
              </a:rPr>
              <a:t>sexually transmitted infection. </a:t>
            </a:r>
            <a:endParaRPr lang="en-US" dirty="0">
              <a:latin typeface="Arial" charset="0"/>
            </a:endParaRPr>
          </a:p>
          <a:p>
            <a:pPr eaLnBrk="1" hangingPunct="1">
              <a:spcBef>
                <a:spcPct val="0"/>
              </a:spcBef>
              <a:spcAft>
                <a:spcPct val="60000"/>
              </a:spcAft>
            </a:pPr>
            <a:r>
              <a:rPr lang="en-US" dirty="0">
                <a:latin typeface="Arial" charset="0"/>
              </a:rPr>
              <a:t>8 out of 10 women get HPV by age </a:t>
            </a:r>
            <a:r>
              <a:rPr lang="en-US" dirty="0" smtClean="0">
                <a:latin typeface="Arial" charset="0"/>
              </a:rPr>
              <a:t>50.</a:t>
            </a:r>
          </a:p>
          <a:p>
            <a:pPr eaLnBrk="1" hangingPunct="1">
              <a:spcBef>
                <a:spcPct val="0"/>
              </a:spcBef>
              <a:spcAft>
                <a:spcPct val="60000"/>
              </a:spcAft>
            </a:pPr>
            <a:r>
              <a:rPr lang="en-US" dirty="0" smtClean="0">
                <a:latin typeface="Arial" charset="0"/>
              </a:rPr>
              <a:t>HPV takes about 10 to 15 years before cells become abnormal and then develop into cancer.</a:t>
            </a:r>
            <a:endParaRPr lang="en-US" sz="2400" dirty="0">
              <a:latin typeface="Arial" charset="0"/>
            </a:endParaRPr>
          </a:p>
          <a:p>
            <a:pPr eaLnBrk="1" hangingPunct="1">
              <a:spcBef>
                <a:spcPct val="0"/>
              </a:spcBef>
              <a:spcAft>
                <a:spcPct val="60000"/>
              </a:spcAft>
            </a:pPr>
            <a:endParaRPr lang="en-US" sz="2400" dirty="0">
              <a:latin typeface="Arial" charset="0"/>
            </a:endParaRPr>
          </a:p>
          <a:p>
            <a:pPr eaLnBrk="1" hangingPunct="1"/>
            <a:endParaRPr lang="en-US" sz="3200" baseline="30000" dirty="0">
              <a:latin typeface="Arial" charset="0"/>
            </a:endParaRPr>
          </a:p>
        </p:txBody>
      </p:sp>
      <p:sp>
        <p:nvSpPr>
          <p:cNvPr id="20482"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61297845-6696-0748-8F81-CB147A8E0DAD}" type="slidenum">
              <a:rPr lang="en-US"/>
              <a:pPr/>
              <a:t>15</a:t>
            </a:fld>
            <a:endParaRPr lang="en-US"/>
          </a:p>
        </p:txBody>
      </p:sp>
    </p:spTree>
    <p:extLst>
      <p:ext uri="{BB962C8B-B14F-4D97-AF65-F5344CB8AC3E}">
        <p14:creationId xmlns:p14="http://schemas.microsoft.com/office/powerpoint/2010/main" val="22406460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791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1" name="Rectangle 2"/>
          <p:cNvSpPr>
            <a:spLocks noGrp="1" noChangeArrowheads="1"/>
          </p:cNvSpPr>
          <p:nvPr>
            <p:ph type="title" idx="4294967295"/>
          </p:nvPr>
        </p:nvSpPr>
        <p:spPr>
          <a:xfrm>
            <a:off x="1371600" y="152400"/>
            <a:ext cx="7772400" cy="742950"/>
          </a:xfrm>
        </p:spPr>
        <p:txBody>
          <a:bodyPr>
            <a:normAutofit fontScale="90000"/>
          </a:bodyPr>
          <a:lstStyle/>
          <a:p>
            <a:pPr algn="ctr"/>
            <a:r>
              <a:rPr lang="en-US" dirty="0">
                <a:solidFill>
                  <a:srgbClr val="660066"/>
                </a:solidFill>
                <a:effectLst>
                  <a:outerShdw blurRad="38100" dist="38100" dir="2700000" algn="tl">
                    <a:srgbClr val="000000">
                      <a:alpha val="43137"/>
                    </a:srgbClr>
                  </a:outerShdw>
                </a:effectLst>
                <a:latin typeface="Arial" charset="0"/>
                <a:ea typeface="ＭＳ Ｐゴシック" charset="0"/>
              </a:rPr>
              <a:t>HPV and Cervical Cancer</a:t>
            </a:r>
          </a:p>
        </p:txBody>
      </p:sp>
      <p:sp>
        <p:nvSpPr>
          <p:cNvPr id="7172" name="Text Box 12"/>
          <p:cNvSpPr txBox="1">
            <a:spLocks noChangeArrowheads="1"/>
          </p:cNvSpPr>
          <p:nvPr/>
        </p:nvSpPr>
        <p:spPr bwMode="auto">
          <a:xfrm>
            <a:off x="1600200" y="6400800"/>
            <a:ext cx="7391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600" dirty="0">
                <a:latin typeface="Arial Narrow" charset="0"/>
              </a:rPr>
              <a:t>Munoz N, Bosch FX, de </a:t>
            </a:r>
            <a:r>
              <a:rPr lang="en-US" sz="1600" dirty="0" err="1">
                <a:latin typeface="Arial Narrow" charset="0"/>
              </a:rPr>
              <a:t>Sanjose</a:t>
            </a:r>
            <a:r>
              <a:rPr lang="en-US" sz="1600" dirty="0">
                <a:latin typeface="Arial Narrow" charset="0"/>
              </a:rPr>
              <a:t> S, et al. </a:t>
            </a:r>
            <a:r>
              <a:rPr lang="en-US" sz="1600" i="1" dirty="0">
                <a:latin typeface="Arial Narrow" charset="0"/>
              </a:rPr>
              <a:t>N </a:t>
            </a:r>
            <a:r>
              <a:rPr lang="en-US" sz="1600" i="1" dirty="0" err="1">
                <a:latin typeface="Arial Narrow" charset="0"/>
              </a:rPr>
              <a:t>Engl</a:t>
            </a:r>
            <a:r>
              <a:rPr lang="en-US" sz="1600" i="1" dirty="0">
                <a:latin typeface="Arial Narrow" charset="0"/>
              </a:rPr>
              <a:t> J Med</a:t>
            </a:r>
            <a:r>
              <a:rPr lang="en-US" sz="1600" dirty="0">
                <a:latin typeface="Arial Narrow" charset="0"/>
              </a:rPr>
              <a:t> 2003;348:518-27. </a:t>
            </a:r>
          </a:p>
        </p:txBody>
      </p:sp>
      <p:sp>
        <p:nvSpPr>
          <p:cNvPr id="2" name="Oval 1"/>
          <p:cNvSpPr/>
          <p:nvPr/>
        </p:nvSpPr>
        <p:spPr>
          <a:xfrm>
            <a:off x="3886200" y="1295400"/>
            <a:ext cx="4267200" cy="4648200"/>
          </a:xfrm>
          <a:prstGeom prst="ellipse">
            <a:avLst/>
          </a:prstGeom>
          <a:solidFill>
            <a:schemeClr val="accent1">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38200" y="2819400"/>
            <a:ext cx="1309273" cy="369332"/>
          </a:xfrm>
          <a:prstGeom prst="rect">
            <a:avLst/>
          </a:prstGeom>
          <a:noFill/>
        </p:spPr>
        <p:txBody>
          <a:bodyPr wrap="none" rtlCol="0">
            <a:spAutoFit/>
          </a:bodyPr>
          <a:lstStyle/>
          <a:p>
            <a:r>
              <a:rPr lang="en-US" dirty="0" smtClean="0"/>
              <a:t>All Women</a:t>
            </a:r>
            <a:endParaRPr lang="en-US" dirty="0"/>
          </a:p>
        </p:txBody>
      </p:sp>
      <p:sp>
        <p:nvSpPr>
          <p:cNvPr id="9" name="Oval 8"/>
          <p:cNvSpPr/>
          <p:nvPr/>
        </p:nvSpPr>
        <p:spPr>
          <a:xfrm flipH="1">
            <a:off x="533400" y="2895600"/>
            <a:ext cx="228600" cy="22860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917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791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1" name="Rectangle 2"/>
          <p:cNvSpPr>
            <a:spLocks noGrp="1" noChangeArrowheads="1"/>
          </p:cNvSpPr>
          <p:nvPr>
            <p:ph type="title" idx="4294967295"/>
          </p:nvPr>
        </p:nvSpPr>
        <p:spPr>
          <a:xfrm>
            <a:off x="1371600" y="152400"/>
            <a:ext cx="7772400" cy="742950"/>
          </a:xfrm>
        </p:spPr>
        <p:txBody>
          <a:bodyPr>
            <a:normAutofit fontScale="90000"/>
          </a:bodyPr>
          <a:lstStyle/>
          <a:p>
            <a:pPr algn="ctr"/>
            <a:r>
              <a:rPr lang="en-US" dirty="0">
                <a:solidFill>
                  <a:srgbClr val="660066"/>
                </a:solidFill>
                <a:effectLst>
                  <a:outerShdw blurRad="38100" dist="38100" dir="2700000" algn="tl">
                    <a:srgbClr val="000000">
                      <a:alpha val="43137"/>
                    </a:srgbClr>
                  </a:outerShdw>
                </a:effectLst>
                <a:latin typeface="Arial" charset="0"/>
                <a:ea typeface="ＭＳ Ｐゴシック" charset="0"/>
              </a:rPr>
              <a:t>HPV and Cervical Cancer</a:t>
            </a:r>
          </a:p>
        </p:txBody>
      </p:sp>
      <p:sp>
        <p:nvSpPr>
          <p:cNvPr id="7172" name="Text Box 12"/>
          <p:cNvSpPr txBox="1">
            <a:spLocks noChangeArrowheads="1"/>
          </p:cNvSpPr>
          <p:nvPr/>
        </p:nvSpPr>
        <p:spPr bwMode="auto">
          <a:xfrm>
            <a:off x="1600200" y="6400800"/>
            <a:ext cx="7391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600" dirty="0">
                <a:latin typeface="Arial Narrow" charset="0"/>
              </a:rPr>
              <a:t>Munoz N, Bosch FX, de </a:t>
            </a:r>
            <a:r>
              <a:rPr lang="en-US" sz="1600" dirty="0" err="1">
                <a:latin typeface="Arial Narrow" charset="0"/>
              </a:rPr>
              <a:t>Sanjose</a:t>
            </a:r>
            <a:r>
              <a:rPr lang="en-US" sz="1600" dirty="0">
                <a:latin typeface="Arial Narrow" charset="0"/>
              </a:rPr>
              <a:t> S, et al. </a:t>
            </a:r>
            <a:r>
              <a:rPr lang="en-US" sz="1600" i="1" dirty="0">
                <a:latin typeface="Arial Narrow" charset="0"/>
              </a:rPr>
              <a:t>N </a:t>
            </a:r>
            <a:r>
              <a:rPr lang="en-US" sz="1600" i="1" dirty="0" err="1">
                <a:latin typeface="Arial Narrow" charset="0"/>
              </a:rPr>
              <a:t>Engl</a:t>
            </a:r>
            <a:r>
              <a:rPr lang="en-US" sz="1600" i="1" dirty="0">
                <a:latin typeface="Arial Narrow" charset="0"/>
              </a:rPr>
              <a:t> J Med</a:t>
            </a:r>
            <a:r>
              <a:rPr lang="en-US" sz="1600" dirty="0">
                <a:latin typeface="Arial Narrow" charset="0"/>
              </a:rPr>
              <a:t> 2003;348:518-27. </a:t>
            </a:r>
          </a:p>
        </p:txBody>
      </p:sp>
      <p:sp>
        <p:nvSpPr>
          <p:cNvPr id="2" name="Oval 1"/>
          <p:cNvSpPr/>
          <p:nvPr/>
        </p:nvSpPr>
        <p:spPr>
          <a:xfrm>
            <a:off x="3886200" y="1295400"/>
            <a:ext cx="4267200" cy="4648200"/>
          </a:xfrm>
          <a:prstGeom prst="ellipse">
            <a:avLst/>
          </a:prstGeom>
          <a:solidFill>
            <a:schemeClr val="accent1">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38200" y="2819400"/>
            <a:ext cx="1309273" cy="369332"/>
          </a:xfrm>
          <a:prstGeom prst="rect">
            <a:avLst/>
          </a:prstGeom>
          <a:noFill/>
        </p:spPr>
        <p:txBody>
          <a:bodyPr wrap="none" rtlCol="0">
            <a:spAutoFit/>
          </a:bodyPr>
          <a:lstStyle/>
          <a:p>
            <a:r>
              <a:rPr lang="en-US" dirty="0" smtClean="0"/>
              <a:t>All Women</a:t>
            </a:r>
            <a:endParaRPr lang="en-US" dirty="0"/>
          </a:p>
        </p:txBody>
      </p:sp>
      <p:sp>
        <p:nvSpPr>
          <p:cNvPr id="9" name="Oval 8"/>
          <p:cNvSpPr/>
          <p:nvPr/>
        </p:nvSpPr>
        <p:spPr>
          <a:xfrm flipH="1">
            <a:off x="533400" y="2895600"/>
            <a:ext cx="228600" cy="22860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147279" y="1600200"/>
            <a:ext cx="3777521" cy="4114800"/>
          </a:xfrm>
          <a:prstGeom prst="ellipse">
            <a:avLst/>
          </a:prstGeom>
          <a:solidFill>
            <a:srgbClr val="FFC94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flipH="1">
            <a:off x="533400" y="3276600"/>
            <a:ext cx="228600" cy="228600"/>
          </a:xfrm>
          <a:prstGeom prst="ellipse">
            <a:avLst/>
          </a:prstGeom>
          <a:solidFill>
            <a:srgbClr val="FFC9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38200" y="3212068"/>
            <a:ext cx="2895600" cy="369332"/>
          </a:xfrm>
          <a:prstGeom prst="rect">
            <a:avLst/>
          </a:prstGeom>
          <a:noFill/>
        </p:spPr>
        <p:txBody>
          <a:bodyPr wrap="square" rtlCol="0">
            <a:spAutoFit/>
          </a:bodyPr>
          <a:lstStyle/>
          <a:p>
            <a:r>
              <a:rPr lang="en-US" dirty="0" smtClean="0"/>
              <a:t>Women with HPV infection</a:t>
            </a:r>
            <a:endParaRPr lang="en-US" dirty="0"/>
          </a:p>
        </p:txBody>
      </p:sp>
    </p:spTree>
    <p:extLst>
      <p:ext uri="{BB962C8B-B14F-4D97-AF65-F5344CB8AC3E}">
        <p14:creationId xmlns:p14="http://schemas.microsoft.com/office/powerpoint/2010/main" val="3552122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791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1" name="Rectangle 2"/>
          <p:cNvSpPr>
            <a:spLocks noGrp="1" noChangeArrowheads="1"/>
          </p:cNvSpPr>
          <p:nvPr>
            <p:ph type="title" idx="4294967295"/>
          </p:nvPr>
        </p:nvSpPr>
        <p:spPr>
          <a:xfrm>
            <a:off x="1371600" y="152400"/>
            <a:ext cx="7772400" cy="742950"/>
          </a:xfrm>
        </p:spPr>
        <p:txBody>
          <a:bodyPr>
            <a:normAutofit fontScale="90000"/>
          </a:bodyPr>
          <a:lstStyle/>
          <a:p>
            <a:pPr algn="ctr"/>
            <a:r>
              <a:rPr lang="en-US" dirty="0">
                <a:solidFill>
                  <a:srgbClr val="660066"/>
                </a:solidFill>
                <a:effectLst>
                  <a:outerShdw blurRad="38100" dist="38100" dir="2700000" algn="tl">
                    <a:srgbClr val="000000">
                      <a:alpha val="43137"/>
                    </a:srgbClr>
                  </a:outerShdw>
                </a:effectLst>
                <a:latin typeface="Arial" charset="0"/>
                <a:ea typeface="ＭＳ Ｐゴシック" charset="0"/>
              </a:rPr>
              <a:t>HPV and Cervical Cancer</a:t>
            </a:r>
          </a:p>
        </p:txBody>
      </p:sp>
      <p:sp>
        <p:nvSpPr>
          <p:cNvPr id="7172" name="Text Box 12"/>
          <p:cNvSpPr txBox="1">
            <a:spLocks noChangeArrowheads="1"/>
          </p:cNvSpPr>
          <p:nvPr/>
        </p:nvSpPr>
        <p:spPr bwMode="auto">
          <a:xfrm>
            <a:off x="1600200" y="6400800"/>
            <a:ext cx="7391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600" dirty="0">
                <a:latin typeface="Arial Narrow" charset="0"/>
              </a:rPr>
              <a:t>Munoz N, Bosch FX, de </a:t>
            </a:r>
            <a:r>
              <a:rPr lang="en-US" sz="1600" dirty="0" err="1">
                <a:latin typeface="Arial Narrow" charset="0"/>
              </a:rPr>
              <a:t>Sanjose</a:t>
            </a:r>
            <a:r>
              <a:rPr lang="en-US" sz="1600" dirty="0">
                <a:latin typeface="Arial Narrow" charset="0"/>
              </a:rPr>
              <a:t> S, et al. </a:t>
            </a:r>
            <a:r>
              <a:rPr lang="en-US" sz="1600" i="1" dirty="0">
                <a:latin typeface="Arial Narrow" charset="0"/>
              </a:rPr>
              <a:t>N </a:t>
            </a:r>
            <a:r>
              <a:rPr lang="en-US" sz="1600" i="1" dirty="0" err="1">
                <a:latin typeface="Arial Narrow" charset="0"/>
              </a:rPr>
              <a:t>Engl</a:t>
            </a:r>
            <a:r>
              <a:rPr lang="en-US" sz="1600" i="1" dirty="0">
                <a:latin typeface="Arial Narrow" charset="0"/>
              </a:rPr>
              <a:t> J Med</a:t>
            </a:r>
            <a:r>
              <a:rPr lang="en-US" sz="1600" dirty="0">
                <a:latin typeface="Arial Narrow" charset="0"/>
              </a:rPr>
              <a:t> 2003;348:518-27. </a:t>
            </a:r>
          </a:p>
        </p:txBody>
      </p:sp>
      <p:sp>
        <p:nvSpPr>
          <p:cNvPr id="2" name="Oval 1"/>
          <p:cNvSpPr/>
          <p:nvPr/>
        </p:nvSpPr>
        <p:spPr>
          <a:xfrm>
            <a:off x="3886200" y="1295400"/>
            <a:ext cx="4267200" cy="4648200"/>
          </a:xfrm>
          <a:prstGeom prst="ellipse">
            <a:avLst/>
          </a:prstGeom>
          <a:solidFill>
            <a:schemeClr val="accent1">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38200" y="2819400"/>
            <a:ext cx="1309273" cy="369332"/>
          </a:xfrm>
          <a:prstGeom prst="rect">
            <a:avLst/>
          </a:prstGeom>
          <a:noFill/>
        </p:spPr>
        <p:txBody>
          <a:bodyPr wrap="none" rtlCol="0">
            <a:spAutoFit/>
          </a:bodyPr>
          <a:lstStyle/>
          <a:p>
            <a:r>
              <a:rPr lang="en-US" dirty="0" smtClean="0"/>
              <a:t>All Women</a:t>
            </a:r>
            <a:endParaRPr lang="en-US" dirty="0"/>
          </a:p>
        </p:txBody>
      </p:sp>
      <p:sp>
        <p:nvSpPr>
          <p:cNvPr id="9" name="Oval 8"/>
          <p:cNvSpPr/>
          <p:nvPr/>
        </p:nvSpPr>
        <p:spPr>
          <a:xfrm flipH="1">
            <a:off x="533400" y="2895600"/>
            <a:ext cx="228600" cy="22860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147279" y="1600200"/>
            <a:ext cx="3777521" cy="4114800"/>
          </a:xfrm>
          <a:prstGeom prst="ellipse">
            <a:avLst/>
          </a:prstGeom>
          <a:solidFill>
            <a:srgbClr val="FFC94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flipH="1">
            <a:off x="533400" y="3276600"/>
            <a:ext cx="228600" cy="228600"/>
          </a:xfrm>
          <a:prstGeom prst="ellipse">
            <a:avLst/>
          </a:prstGeom>
          <a:solidFill>
            <a:srgbClr val="FFC9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38200" y="3212068"/>
            <a:ext cx="3124200" cy="369332"/>
          </a:xfrm>
          <a:prstGeom prst="rect">
            <a:avLst/>
          </a:prstGeom>
          <a:noFill/>
        </p:spPr>
        <p:txBody>
          <a:bodyPr wrap="square" rtlCol="0">
            <a:spAutoFit/>
          </a:bodyPr>
          <a:lstStyle/>
          <a:p>
            <a:r>
              <a:rPr lang="en-US" dirty="0" smtClean="0"/>
              <a:t>Women with HPV infection</a:t>
            </a:r>
            <a:endParaRPr lang="en-US" dirty="0"/>
          </a:p>
        </p:txBody>
      </p:sp>
      <p:sp>
        <p:nvSpPr>
          <p:cNvPr id="13" name="Oval 12"/>
          <p:cNvSpPr/>
          <p:nvPr/>
        </p:nvSpPr>
        <p:spPr>
          <a:xfrm>
            <a:off x="5715000" y="3200400"/>
            <a:ext cx="699542" cy="762001"/>
          </a:xfrm>
          <a:prstGeom prst="ellipse">
            <a:avLst/>
          </a:prstGeom>
          <a:solidFill>
            <a:srgbClr val="8D00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flipH="1">
            <a:off x="533400" y="3950732"/>
            <a:ext cx="228600" cy="228600"/>
          </a:xfrm>
          <a:prstGeom prst="ellipse">
            <a:avLst/>
          </a:prstGeom>
          <a:solidFill>
            <a:srgbClr val="8D00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38200" y="3886200"/>
            <a:ext cx="2895600" cy="646331"/>
          </a:xfrm>
          <a:prstGeom prst="rect">
            <a:avLst/>
          </a:prstGeom>
          <a:noFill/>
        </p:spPr>
        <p:txBody>
          <a:bodyPr wrap="square" rtlCol="0">
            <a:spAutoFit/>
          </a:bodyPr>
          <a:lstStyle/>
          <a:p>
            <a:r>
              <a:rPr lang="en-US" dirty="0" smtClean="0"/>
              <a:t>Women with abnormal cervical cells</a:t>
            </a:r>
            <a:endParaRPr lang="en-US" dirty="0"/>
          </a:p>
        </p:txBody>
      </p:sp>
    </p:spTree>
    <p:extLst>
      <p:ext uri="{BB962C8B-B14F-4D97-AF65-F5344CB8AC3E}">
        <p14:creationId xmlns:p14="http://schemas.microsoft.com/office/powerpoint/2010/main" val="3423409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791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1" name="Rectangle 2"/>
          <p:cNvSpPr>
            <a:spLocks noGrp="1" noChangeArrowheads="1"/>
          </p:cNvSpPr>
          <p:nvPr>
            <p:ph type="title" idx="4294967295"/>
          </p:nvPr>
        </p:nvSpPr>
        <p:spPr>
          <a:xfrm>
            <a:off x="1371600" y="152400"/>
            <a:ext cx="7772400" cy="742950"/>
          </a:xfrm>
        </p:spPr>
        <p:txBody>
          <a:bodyPr>
            <a:normAutofit fontScale="90000"/>
          </a:bodyPr>
          <a:lstStyle/>
          <a:p>
            <a:pPr algn="ctr"/>
            <a:r>
              <a:rPr lang="en-US" dirty="0">
                <a:solidFill>
                  <a:srgbClr val="660066"/>
                </a:solidFill>
                <a:effectLst>
                  <a:outerShdw blurRad="38100" dist="38100" dir="2700000" algn="tl">
                    <a:srgbClr val="000000">
                      <a:alpha val="43137"/>
                    </a:srgbClr>
                  </a:outerShdw>
                </a:effectLst>
                <a:latin typeface="Arial" charset="0"/>
                <a:ea typeface="ＭＳ Ｐゴシック" charset="0"/>
              </a:rPr>
              <a:t>HPV and Cervical Cancer</a:t>
            </a:r>
          </a:p>
        </p:txBody>
      </p:sp>
      <p:sp>
        <p:nvSpPr>
          <p:cNvPr id="7172" name="Text Box 12"/>
          <p:cNvSpPr txBox="1">
            <a:spLocks noChangeArrowheads="1"/>
          </p:cNvSpPr>
          <p:nvPr/>
        </p:nvSpPr>
        <p:spPr bwMode="auto">
          <a:xfrm>
            <a:off x="1600200" y="6400800"/>
            <a:ext cx="7391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600" dirty="0">
                <a:latin typeface="Arial Narrow" charset="0"/>
              </a:rPr>
              <a:t>Munoz N, Bosch FX, de </a:t>
            </a:r>
            <a:r>
              <a:rPr lang="en-US" sz="1600" dirty="0" err="1">
                <a:latin typeface="Arial Narrow" charset="0"/>
              </a:rPr>
              <a:t>Sanjose</a:t>
            </a:r>
            <a:r>
              <a:rPr lang="en-US" sz="1600" dirty="0">
                <a:latin typeface="Arial Narrow" charset="0"/>
              </a:rPr>
              <a:t> S, et al. </a:t>
            </a:r>
            <a:r>
              <a:rPr lang="en-US" sz="1600" i="1" dirty="0">
                <a:latin typeface="Arial Narrow" charset="0"/>
              </a:rPr>
              <a:t>N </a:t>
            </a:r>
            <a:r>
              <a:rPr lang="en-US" sz="1600" i="1" dirty="0" err="1">
                <a:latin typeface="Arial Narrow" charset="0"/>
              </a:rPr>
              <a:t>Engl</a:t>
            </a:r>
            <a:r>
              <a:rPr lang="en-US" sz="1600" i="1" dirty="0">
                <a:latin typeface="Arial Narrow" charset="0"/>
              </a:rPr>
              <a:t> J Med</a:t>
            </a:r>
            <a:r>
              <a:rPr lang="en-US" sz="1600" dirty="0">
                <a:latin typeface="Arial Narrow" charset="0"/>
              </a:rPr>
              <a:t> 2003;348:518-27. </a:t>
            </a:r>
          </a:p>
        </p:txBody>
      </p:sp>
      <p:sp>
        <p:nvSpPr>
          <p:cNvPr id="2" name="Oval 1"/>
          <p:cNvSpPr/>
          <p:nvPr/>
        </p:nvSpPr>
        <p:spPr>
          <a:xfrm>
            <a:off x="3886200" y="1295400"/>
            <a:ext cx="4267200" cy="4648200"/>
          </a:xfrm>
          <a:prstGeom prst="ellipse">
            <a:avLst/>
          </a:prstGeom>
          <a:solidFill>
            <a:schemeClr val="accent1">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38200" y="2819400"/>
            <a:ext cx="1309273" cy="369332"/>
          </a:xfrm>
          <a:prstGeom prst="rect">
            <a:avLst/>
          </a:prstGeom>
          <a:noFill/>
        </p:spPr>
        <p:txBody>
          <a:bodyPr wrap="none" rtlCol="0">
            <a:spAutoFit/>
          </a:bodyPr>
          <a:lstStyle/>
          <a:p>
            <a:r>
              <a:rPr lang="en-US" dirty="0" smtClean="0"/>
              <a:t>All Women</a:t>
            </a:r>
            <a:endParaRPr lang="en-US" dirty="0"/>
          </a:p>
        </p:txBody>
      </p:sp>
      <p:sp>
        <p:nvSpPr>
          <p:cNvPr id="9" name="Oval 8"/>
          <p:cNvSpPr/>
          <p:nvPr/>
        </p:nvSpPr>
        <p:spPr>
          <a:xfrm flipH="1">
            <a:off x="533400" y="2895600"/>
            <a:ext cx="228600" cy="22860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147279" y="1600200"/>
            <a:ext cx="3777521" cy="4114800"/>
          </a:xfrm>
          <a:prstGeom prst="ellipse">
            <a:avLst/>
          </a:prstGeom>
          <a:solidFill>
            <a:srgbClr val="FFC94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flipH="1">
            <a:off x="533400" y="3276600"/>
            <a:ext cx="228600" cy="228600"/>
          </a:xfrm>
          <a:prstGeom prst="ellipse">
            <a:avLst/>
          </a:prstGeom>
          <a:solidFill>
            <a:srgbClr val="FFC9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38200" y="3212068"/>
            <a:ext cx="3124200" cy="369332"/>
          </a:xfrm>
          <a:prstGeom prst="rect">
            <a:avLst/>
          </a:prstGeom>
          <a:noFill/>
        </p:spPr>
        <p:txBody>
          <a:bodyPr wrap="square" rtlCol="0">
            <a:spAutoFit/>
          </a:bodyPr>
          <a:lstStyle/>
          <a:p>
            <a:r>
              <a:rPr lang="en-US" dirty="0" smtClean="0"/>
              <a:t>Women with HPV infection</a:t>
            </a:r>
            <a:endParaRPr lang="en-US" dirty="0"/>
          </a:p>
        </p:txBody>
      </p:sp>
      <p:sp>
        <p:nvSpPr>
          <p:cNvPr id="13" name="Oval 12"/>
          <p:cNvSpPr/>
          <p:nvPr/>
        </p:nvSpPr>
        <p:spPr>
          <a:xfrm>
            <a:off x="5715000" y="3200400"/>
            <a:ext cx="699542" cy="762001"/>
          </a:xfrm>
          <a:prstGeom prst="ellipse">
            <a:avLst/>
          </a:prstGeom>
          <a:solidFill>
            <a:srgbClr val="8D00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flipH="1">
            <a:off x="533400" y="3950732"/>
            <a:ext cx="228600" cy="228600"/>
          </a:xfrm>
          <a:prstGeom prst="ellipse">
            <a:avLst/>
          </a:prstGeom>
          <a:solidFill>
            <a:srgbClr val="8D00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38200" y="3886200"/>
            <a:ext cx="2895600" cy="646331"/>
          </a:xfrm>
          <a:prstGeom prst="rect">
            <a:avLst/>
          </a:prstGeom>
          <a:noFill/>
        </p:spPr>
        <p:txBody>
          <a:bodyPr wrap="square" rtlCol="0">
            <a:spAutoFit/>
          </a:bodyPr>
          <a:lstStyle/>
          <a:p>
            <a:r>
              <a:rPr lang="en-US" dirty="0" smtClean="0"/>
              <a:t>Women with abnormal cervical cells</a:t>
            </a:r>
            <a:endParaRPr lang="en-US" dirty="0"/>
          </a:p>
        </p:txBody>
      </p:sp>
      <p:sp>
        <p:nvSpPr>
          <p:cNvPr id="16" name="Oval 15"/>
          <p:cNvSpPr/>
          <p:nvPr/>
        </p:nvSpPr>
        <p:spPr>
          <a:xfrm flipH="1">
            <a:off x="533400" y="4599801"/>
            <a:ext cx="228600" cy="228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38200" y="4535269"/>
            <a:ext cx="2743200" cy="646331"/>
          </a:xfrm>
          <a:prstGeom prst="rect">
            <a:avLst/>
          </a:prstGeom>
          <a:noFill/>
        </p:spPr>
        <p:txBody>
          <a:bodyPr wrap="square" rtlCol="0">
            <a:spAutoFit/>
          </a:bodyPr>
          <a:lstStyle/>
          <a:p>
            <a:r>
              <a:rPr lang="en-US" dirty="0" smtClean="0"/>
              <a:t>Women with CIN II and CIN III </a:t>
            </a:r>
            <a:endParaRPr lang="en-US" dirty="0"/>
          </a:p>
        </p:txBody>
      </p:sp>
      <p:sp>
        <p:nvSpPr>
          <p:cNvPr id="18" name="Oval 17"/>
          <p:cNvSpPr/>
          <p:nvPr/>
        </p:nvSpPr>
        <p:spPr>
          <a:xfrm>
            <a:off x="5867400" y="3394984"/>
            <a:ext cx="381000" cy="41501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661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098"/>
          <p:cNvSpPr>
            <a:spLocks noGrp="1" noChangeArrowheads="1"/>
          </p:cNvSpPr>
          <p:nvPr>
            <p:ph type="title"/>
          </p:nvPr>
        </p:nvSpPr>
        <p:spPr/>
        <p:txBody>
          <a:bodyPr/>
          <a:lstStyle/>
          <a:p>
            <a:pPr algn="ctr" eaLnBrk="1" hangingPunct="1"/>
            <a:r>
              <a:rPr lang="en-US" dirty="0" smtClean="0">
                <a:solidFill>
                  <a:srgbClr val="660066"/>
                </a:solidFill>
                <a:latin typeface="Arial" charset="0"/>
              </a:rPr>
              <a:t>Acknowledgment of Support</a:t>
            </a:r>
            <a:endParaRPr lang="en-US" dirty="0">
              <a:solidFill>
                <a:srgbClr val="660066"/>
              </a:solidFill>
              <a:latin typeface="Arial" charset="0"/>
            </a:endParaRPr>
          </a:p>
        </p:txBody>
      </p:sp>
      <p:sp>
        <p:nvSpPr>
          <p:cNvPr id="8196" name="Rectangle 4099"/>
          <p:cNvSpPr>
            <a:spLocks noGrp="1" noChangeArrowheads="1"/>
          </p:cNvSpPr>
          <p:nvPr>
            <p:ph idx="1"/>
          </p:nvPr>
        </p:nvSpPr>
        <p:spPr>
          <a:xfrm>
            <a:off x="611188" y="1447800"/>
            <a:ext cx="8075612" cy="5105400"/>
          </a:xfrm>
          <a:noFill/>
        </p:spPr>
        <p:txBody>
          <a:bodyPr/>
          <a:lstStyle/>
          <a:p>
            <a:pPr marL="533400" indent="-533400" eaLnBrk="1" hangingPunct="1">
              <a:spcBef>
                <a:spcPct val="0"/>
              </a:spcBef>
              <a:buFont typeface="Wingdings" charset="0"/>
              <a:buNone/>
            </a:pPr>
            <a:r>
              <a:rPr lang="en-US" sz="2400" dirty="0" smtClean="0">
                <a:latin typeface="Arial" charset="0"/>
              </a:rPr>
              <a:t>This program was made possible by an independent educational grant from Roche Diagnostics.</a:t>
            </a:r>
            <a:endParaRPr lang="en-US" sz="2000" dirty="0">
              <a:latin typeface="Arial" charset="0"/>
            </a:endParaRPr>
          </a:p>
          <a:p>
            <a:pPr marL="914400" lvl="1" indent="-457200" eaLnBrk="1" hangingPunct="1">
              <a:spcBef>
                <a:spcPct val="0"/>
              </a:spcBef>
              <a:buFont typeface="Wingdings" charset="0"/>
              <a:buNone/>
            </a:pPr>
            <a:endParaRPr lang="en-US" sz="2000" dirty="0">
              <a:latin typeface="Arial" charset="0"/>
            </a:endParaRPr>
          </a:p>
        </p:txBody>
      </p:sp>
      <p:sp>
        <p:nvSpPr>
          <p:cNvPr id="8194"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ED21A02-DC88-A54F-B5B5-2688C13B0F44}" type="slidenum">
              <a:rPr lang="en-US"/>
              <a:pPr/>
              <a:t>2</a:t>
            </a:fld>
            <a:endParaRPr lang="en-US"/>
          </a:p>
        </p:txBody>
      </p:sp>
      <p:sp>
        <p:nvSpPr>
          <p:cNvPr id="8197" name="Rectangle 4100"/>
          <p:cNvSpPr>
            <a:spLocks noChangeArrowheads="1"/>
          </p:cNvSpPr>
          <p:nvPr/>
        </p:nvSpPr>
        <p:spPr bwMode="auto">
          <a:xfrm>
            <a:off x="1219200" y="3733800"/>
            <a:ext cx="82296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609600" indent="-609600" eaLnBrk="1" hangingPunct="1">
              <a:spcBef>
                <a:spcPct val="20000"/>
              </a:spcBef>
              <a:buClr>
                <a:schemeClr val="tx1"/>
              </a:buClr>
              <a:buSzPct val="75000"/>
              <a:buFontTx/>
              <a:buAutoNum type="arabicPeriod"/>
            </a:pPr>
            <a:endParaRPr lang="en-US" sz="2400"/>
          </a:p>
        </p:txBody>
      </p:sp>
    </p:spTree>
    <p:extLst>
      <p:ext uri="{BB962C8B-B14F-4D97-AF65-F5344CB8AC3E}">
        <p14:creationId xmlns:p14="http://schemas.microsoft.com/office/powerpoint/2010/main" val="379147565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791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1" name="Rectangle 2"/>
          <p:cNvSpPr>
            <a:spLocks noGrp="1" noChangeArrowheads="1"/>
          </p:cNvSpPr>
          <p:nvPr>
            <p:ph type="title" idx="4294967295"/>
          </p:nvPr>
        </p:nvSpPr>
        <p:spPr>
          <a:xfrm>
            <a:off x="1371600" y="152400"/>
            <a:ext cx="7772400" cy="742950"/>
          </a:xfrm>
        </p:spPr>
        <p:txBody>
          <a:bodyPr>
            <a:normAutofit fontScale="90000"/>
          </a:bodyPr>
          <a:lstStyle/>
          <a:p>
            <a:pPr algn="ctr"/>
            <a:r>
              <a:rPr lang="en-US" dirty="0">
                <a:solidFill>
                  <a:srgbClr val="660066"/>
                </a:solidFill>
                <a:effectLst>
                  <a:outerShdw blurRad="38100" dist="38100" dir="2700000" algn="tl">
                    <a:srgbClr val="000000">
                      <a:alpha val="43137"/>
                    </a:srgbClr>
                  </a:outerShdw>
                </a:effectLst>
                <a:latin typeface="Arial" charset="0"/>
                <a:ea typeface="ＭＳ Ｐゴシック" charset="0"/>
              </a:rPr>
              <a:t>HPV and Cervical Cancer</a:t>
            </a:r>
          </a:p>
        </p:txBody>
      </p:sp>
      <p:sp>
        <p:nvSpPr>
          <p:cNvPr id="7172" name="Text Box 12"/>
          <p:cNvSpPr txBox="1">
            <a:spLocks noChangeArrowheads="1"/>
          </p:cNvSpPr>
          <p:nvPr/>
        </p:nvSpPr>
        <p:spPr bwMode="auto">
          <a:xfrm>
            <a:off x="1600200" y="6400800"/>
            <a:ext cx="7391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600" dirty="0">
                <a:latin typeface="Arial Narrow" charset="0"/>
              </a:rPr>
              <a:t>Munoz N, Bosch FX, de </a:t>
            </a:r>
            <a:r>
              <a:rPr lang="en-US" sz="1600" dirty="0" err="1">
                <a:latin typeface="Arial Narrow" charset="0"/>
              </a:rPr>
              <a:t>Sanjose</a:t>
            </a:r>
            <a:r>
              <a:rPr lang="en-US" sz="1600" dirty="0">
                <a:latin typeface="Arial Narrow" charset="0"/>
              </a:rPr>
              <a:t> S, et al. </a:t>
            </a:r>
            <a:r>
              <a:rPr lang="en-US" sz="1600" i="1" dirty="0">
                <a:latin typeface="Arial Narrow" charset="0"/>
              </a:rPr>
              <a:t>N </a:t>
            </a:r>
            <a:r>
              <a:rPr lang="en-US" sz="1600" i="1" dirty="0" err="1">
                <a:latin typeface="Arial Narrow" charset="0"/>
              </a:rPr>
              <a:t>Engl</a:t>
            </a:r>
            <a:r>
              <a:rPr lang="en-US" sz="1600" i="1" dirty="0">
                <a:latin typeface="Arial Narrow" charset="0"/>
              </a:rPr>
              <a:t> J Med</a:t>
            </a:r>
            <a:r>
              <a:rPr lang="en-US" sz="1600" dirty="0">
                <a:latin typeface="Arial Narrow" charset="0"/>
              </a:rPr>
              <a:t> 2003;348:518-27. </a:t>
            </a:r>
          </a:p>
        </p:txBody>
      </p:sp>
      <p:sp>
        <p:nvSpPr>
          <p:cNvPr id="2" name="Oval 1"/>
          <p:cNvSpPr/>
          <p:nvPr/>
        </p:nvSpPr>
        <p:spPr>
          <a:xfrm>
            <a:off x="3886200" y="1295400"/>
            <a:ext cx="4267200" cy="4648200"/>
          </a:xfrm>
          <a:prstGeom prst="ellipse">
            <a:avLst/>
          </a:prstGeom>
          <a:solidFill>
            <a:schemeClr val="accent1">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38200" y="2819400"/>
            <a:ext cx="1309273" cy="369332"/>
          </a:xfrm>
          <a:prstGeom prst="rect">
            <a:avLst/>
          </a:prstGeom>
          <a:noFill/>
        </p:spPr>
        <p:txBody>
          <a:bodyPr wrap="none" rtlCol="0">
            <a:spAutoFit/>
          </a:bodyPr>
          <a:lstStyle/>
          <a:p>
            <a:r>
              <a:rPr lang="en-US" dirty="0" smtClean="0"/>
              <a:t>All Women</a:t>
            </a:r>
            <a:endParaRPr lang="en-US" dirty="0"/>
          </a:p>
        </p:txBody>
      </p:sp>
      <p:sp>
        <p:nvSpPr>
          <p:cNvPr id="9" name="Oval 8"/>
          <p:cNvSpPr/>
          <p:nvPr/>
        </p:nvSpPr>
        <p:spPr>
          <a:xfrm flipH="1">
            <a:off x="533400" y="2895600"/>
            <a:ext cx="228600" cy="22860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147279" y="1600200"/>
            <a:ext cx="3777521" cy="4114800"/>
          </a:xfrm>
          <a:prstGeom prst="ellipse">
            <a:avLst/>
          </a:prstGeom>
          <a:solidFill>
            <a:srgbClr val="FFC94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flipH="1">
            <a:off x="533400" y="3276600"/>
            <a:ext cx="228600" cy="228600"/>
          </a:xfrm>
          <a:prstGeom prst="ellipse">
            <a:avLst/>
          </a:prstGeom>
          <a:solidFill>
            <a:srgbClr val="FFC9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38200" y="3212068"/>
            <a:ext cx="3124200" cy="369332"/>
          </a:xfrm>
          <a:prstGeom prst="rect">
            <a:avLst/>
          </a:prstGeom>
          <a:noFill/>
        </p:spPr>
        <p:txBody>
          <a:bodyPr wrap="square" rtlCol="0">
            <a:spAutoFit/>
          </a:bodyPr>
          <a:lstStyle/>
          <a:p>
            <a:r>
              <a:rPr lang="en-US" dirty="0" smtClean="0"/>
              <a:t>Women with HPV infection</a:t>
            </a:r>
            <a:endParaRPr lang="en-US" dirty="0"/>
          </a:p>
        </p:txBody>
      </p:sp>
      <p:sp>
        <p:nvSpPr>
          <p:cNvPr id="13" name="Oval 12"/>
          <p:cNvSpPr/>
          <p:nvPr/>
        </p:nvSpPr>
        <p:spPr>
          <a:xfrm>
            <a:off x="5715000" y="3200400"/>
            <a:ext cx="699542" cy="762001"/>
          </a:xfrm>
          <a:prstGeom prst="ellipse">
            <a:avLst/>
          </a:prstGeom>
          <a:solidFill>
            <a:srgbClr val="8D00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flipH="1">
            <a:off x="533400" y="3950732"/>
            <a:ext cx="228600" cy="228600"/>
          </a:xfrm>
          <a:prstGeom prst="ellipse">
            <a:avLst/>
          </a:prstGeom>
          <a:solidFill>
            <a:srgbClr val="8D00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38200" y="3886200"/>
            <a:ext cx="2895600" cy="646331"/>
          </a:xfrm>
          <a:prstGeom prst="rect">
            <a:avLst/>
          </a:prstGeom>
          <a:noFill/>
        </p:spPr>
        <p:txBody>
          <a:bodyPr wrap="square" rtlCol="0">
            <a:spAutoFit/>
          </a:bodyPr>
          <a:lstStyle/>
          <a:p>
            <a:r>
              <a:rPr lang="en-US" dirty="0" smtClean="0"/>
              <a:t>Women with abnormal cervical cells</a:t>
            </a:r>
            <a:endParaRPr lang="en-US" dirty="0"/>
          </a:p>
        </p:txBody>
      </p:sp>
      <p:sp>
        <p:nvSpPr>
          <p:cNvPr id="16" name="Oval 15"/>
          <p:cNvSpPr/>
          <p:nvPr/>
        </p:nvSpPr>
        <p:spPr>
          <a:xfrm flipH="1">
            <a:off x="533400" y="4599801"/>
            <a:ext cx="228600" cy="228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38200" y="4535269"/>
            <a:ext cx="2743200" cy="646331"/>
          </a:xfrm>
          <a:prstGeom prst="rect">
            <a:avLst/>
          </a:prstGeom>
          <a:noFill/>
        </p:spPr>
        <p:txBody>
          <a:bodyPr wrap="square" rtlCol="0">
            <a:spAutoFit/>
          </a:bodyPr>
          <a:lstStyle/>
          <a:p>
            <a:r>
              <a:rPr lang="en-US" dirty="0" smtClean="0"/>
              <a:t>Women with CIN II and CIN III</a:t>
            </a:r>
            <a:endParaRPr lang="en-US" dirty="0"/>
          </a:p>
        </p:txBody>
      </p:sp>
      <p:sp>
        <p:nvSpPr>
          <p:cNvPr id="18" name="Oval 17"/>
          <p:cNvSpPr/>
          <p:nvPr/>
        </p:nvSpPr>
        <p:spPr>
          <a:xfrm>
            <a:off x="5867400" y="3394984"/>
            <a:ext cx="381000" cy="41501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flipH="1">
            <a:off x="533400" y="5209401"/>
            <a:ext cx="228600" cy="2286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838200" y="5144869"/>
            <a:ext cx="3048000" cy="369332"/>
          </a:xfrm>
          <a:prstGeom prst="rect">
            <a:avLst/>
          </a:prstGeom>
          <a:noFill/>
        </p:spPr>
        <p:txBody>
          <a:bodyPr wrap="square" rtlCol="0">
            <a:spAutoFit/>
          </a:bodyPr>
          <a:lstStyle/>
          <a:p>
            <a:r>
              <a:rPr lang="en-US" dirty="0" smtClean="0"/>
              <a:t>Women with cervical cancer</a:t>
            </a:r>
            <a:endParaRPr lang="en-US" dirty="0"/>
          </a:p>
        </p:txBody>
      </p:sp>
      <p:sp>
        <p:nvSpPr>
          <p:cNvPr id="21" name="Oval 20"/>
          <p:cNvSpPr/>
          <p:nvPr/>
        </p:nvSpPr>
        <p:spPr>
          <a:xfrm>
            <a:off x="5943600" y="3505200"/>
            <a:ext cx="228600" cy="22860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99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lgn="ctr" eaLnBrk="1" hangingPunct="1"/>
            <a:r>
              <a:rPr lang="en-US">
                <a:solidFill>
                  <a:srgbClr val="660066"/>
                </a:solidFill>
                <a:latin typeface="Arial" charset="0"/>
              </a:rPr>
              <a:t>HPV Transmission</a:t>
            </a:r>
          </a:p>
        </p:txBody>
      </p:sp>
      <p:sp>
        <p:nvSpPr>
          <p:cNvPr id="22532" name="Rectangle 3"/>
          <p:cNvSpPr>
            <a:spLocks noGrp="1" noChangeArrowheads="1"/>
          </p:cNvSpPr>
          <p:nvPr>
            <p:ph idx="1"/>
          </p:nvPr>
        </p:nvSpPr>
        <p:spPr>
          <a:xfrm>
            <a:off x="457200" y="1600200"/>
            <a:ext cx="5867400" cy="4876800"/>
          </a:xfrm>
          <a:noFill/>
        </p:spPr>
        <p:txBody>
          <a:bodyPr>
            <a:normAutofit/>
          </a:bodyPr>
          <a:lstStyle/>
          <a:p>
            <a:pPr eaLnBrk="1" hangingPunct="1">
              <a:spcBef>
                <a:spcPts val="0"/>
              </a:spcBef>
            </a:pPr>
            <a:r>
              <a:rPr lang="en-US" sz="2200" dirty="0">
                <a:latin typeface="Arial" charset="0"/>
              </a:rPr>
              <a:t>Skin-to-skin contact in the genital </a:t>
            </a:r>
            <a:r>
              <a:rPr lang="en-US" sz="2200" dirty="0" smtClean="0">
                <a:latin typeface="Arial" charset="0"/>
              </a:rPr>
              <a:t>region</a:t>
            </a:r>
          </a:p>
          <a:p>
            <a:pPr lvl="1" eaLnBrk="1" hangingPunct="1">
              <a:spcBef>
                <a:spcPts val="0"/>
              </a:spcBef>
            </a:pPr>
            <a:r>
              <a:rPr lang="en-US" sz="2200" dirty="0" smtClean="0">
                <a:latin typeface="Arial" charset="0"/>
              </a:rPr>
              <a:t>Vaginal sex</a:t>
            </a:r>
          </a:p>
          <a:p>
            <a:pPr lvl="1" eaLnBrk="1" hangingPunct="1">
              <a:spcBef>
                <a:spcPts val="0"/>
              </a:spcBef>
            </a:pPr>
            <a:r>
              <a:rPr lang="en-US" sz="2200" dirty="0" smtClean="0">
                <a:latin typeface="Arial" charset="0"/>
              </a:rPr>
              <a:t>Oral sex</a:t>
            </a:r>
          </a:p>
          <a:p>
            <a:pPr lvl="1" eaLnBrk="1" hangingPunct="1">
              <a:spcBef>
                <a:spcPts val="0"/>
              </a:spcBef>
            </a:pPr>
            <a:r>
              <a:rPr lang="en-US" sz="2200" dirty="0" smtClean="0">
                <a:latin typeface="Arial" charset="0"/>
              </a:rPr>
              <a:t>Anal sex</a:t>
            </a:r>
          </a:p>
          <a:p>
            <a:pPr lvl="1" eaLnBrk="1" hangingPunct="1">
              <a:spcBef>
                <a:spcPts val="0"/>
              </a:spcBef>
            </a:pPr>
            <a:r>
              <a:rPr lang="en-US" sz="2200" dirty="0" smtClean="0">
                <a:latin typeface="Arial" charset="0"/>
              </a:rPr>
              <a:t>Non-penetrative activities where genitals are in contact</a:t>
            </a:r>
            <a:endParaRPr lang="en-US" sz="2200" dirty="0">
              <a:latin typeface="Arial" charset="0"/>
            </a:endParaRPr>
          </a:p>
          <a:p>
            <a:pPr marL="457200" lvl="1" indent="0" eaLnBrk="1" hangingPunct="1">
              <a:spcBef>
                <a:spcPts val="0"/>
              </a:spcBef>
              <a:buNone/>
            </a:pPr>
            <a:endParaRPr lang="en-US" sz="2200" dirty="0">
              <a:latin typeface="Arial" charset="0"/>
            </a:endParaRPr>
          </a:p>
          <a:p>
            <a:pPr eaLnBrk="1" hangingPunct="1">
              <a:spcBef>
                <a:spcPts val="0"/>
              </a:spcBef>
            </a:pPr>
            <a:r>
              <a:rPr lang="en-US" sz="2200" dirty="0">
                <a:latin typeface="Arial" charset="0"/>
              </a:rPr>
              <a:t>Contact with an infected surface</a:t>
            </a:r>
          </a:p>
          <a:p>
            <a:pPr lvl="1" eaLnBrk="1" hangingPunct="1">
              <a:spcBef>
                <a:spcPts val="0"/>
              </a:spcBef>
            </a:pPr>
            <a:r>
              <a:rPr lang="en-US" sz="2200" dirty="0">
                <a:latin typeface="Arial" charset="0"/>
              </a:rPr>
              <a:t>Sex toy </a:t>
            </a:r>
            <a:endParaRPr lang="en-US" sz="2200" dirty="0" smtClean="0">
              <a:latin typeface="Arial" charset="0"/>
            </a:endParaRPr>
          </a:p>
          <a:p>
            <a:pPr lvl="1" eaLnBrk="1" hangingPunct="1">
              <a:spcBef>
                <a:spcPts val="0"/>
              </a:spcBef>
            </a:pPr>
            <a:endParaRPr lang="en-US" sz="2200" dirty="0">
              <a:latin typeface="Arial" charset="0"/>
            </a:endParaRPr>
          </a:p>
          <a:p>
            <a:pPr eaLnBrk="1" hangingPunct="1">
              <a:lnSpc>
                <a:spcPct val="90000"/>
              </a:lnSpc>
              <a:buFont typeface="Wingdings" charset="0"/>
              <a:buNone/>
            </a:pPr>
            <a:endParaRPr lang="en-US" dirty="0">
              <a:latin typeface="Arial" charset="0"/>
            </a:endParaRPr>
          </a:p>
          <a:p>
            <a:pPr lvl="1" eaLnBrk="1" hangingPunct="1">
              <a:lnSpc>
                <a:spcPct val="90000"/>
              </a:lnSpc>
              <a:buFont typeface="Wingdings" charset="0"/>
              <a:buNone/>
            </a:pPr>
            <a:endParaRPr lang="en-US" dirty="0">
              <a:latin typeface="Arial" charset="0"/>
            </a:endParaRPr>
          </a:p>
        </p:txBody>
      </p:sp>
      <p:sp>
        <p:nvSpPr>
          <p:cNvPr id="22530"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CC9A452-26B9-D64F-A0D8-2C864127F954}" type="slidenum">
              <a:rPr lang="en-US"/>
              <a:pPr/>
              <a:t>21</a:t>
            </a:fld>
            <a:endParaRPr lang="en-US"/>
          </a:p>
        </p:txBody>
      </p:sp>
      <p:pic>
        <p:nvPicPr>
          <p:cNvPr id="22533" name="Picture 4" descr="intima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97613" y="2019300"/>
            <a:ext cx="2770187" cy="418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13421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algn="ctr" eaLnBrk="1" hangingPunct="1"/>
            <a:r>
              <a:rPr lang="en-US">
                <a:solidFill>
                  <a:srgbClr val="660066"/>
                </a:solidFill>
                <a:latin typeface="Arial" charset="0"/>
              </a:rPr>
              <a:t>HPV: Partner Issues</a:t>
            </a:r>
          </a:p>
        </p:txBody>
      </p:sp>
      <p:sp>
        <p:nvSpPr>
          <p:cNvPr id="24580" name="Rectangle 3"/>
          <p:cNvSpPr>
            <a:spLocks noGrp="1" noChangeArrowheads="1"/>
          </p:cNvSpPr>
          <p:nvPr>
            <p:ph type="body" sz="half" idx="1"/>
          </p:nvPr>
        </p:nvSpPr>
        <p:spPr>
          <a:xfrm>
            <a:off x="457198" y="1600200"/>
            <a:ext cx="5475349" cy="4530725"/>
          </a:xfrm>
          <a:noFill/>
        </p:spPr>
        <p:txBody>
          <a:bodyPr>
            <a:normAutofit fontScale="92500" lnSpcReduction="20000"/>
          </a:bodyPr>
          <a:lstStyle/>
          <a:p>
            <a:pPr>
              <a:spcBef>
                <a:spcPct val="0"/>
              </a:spcBef>
            </a:pPr>
            <a:r>
              <a:rPr lang="en-US" sz="2400" dirty="0" smtClean="0">
                <a:latin typeface="Arial" charset="0"/>
              </a:rPr>
              <a:t>HPV </a:t>
            </a:r>
            <a:r>
              <a:rPr lang="en-US" sz="2400" dirty="0">
                <a:latin typeface="Arial" charset="0"/>
              </a:rPr>
              <a:t>can be transmitted between partners</a:t>
            </a:r>
            <a:r>
              <a:rPr lang="en-US" sz="2400" dirty="0" smtClean="0">
                <a:latin typeface="Arial" charset="0"/>
              </a:rPr>
              <a:t>.</a:t>
            </a:r>
          </a:p>
          <a:p>
            <a:pPr eaLnBrk="1" hangingPunct="1">
              <a:spcBef>
                <a:spcPct val="0"/>
              </a:spcBef>
            </a:pPr>
            <a:endParaRPr lang="en-US" sz="2400" dirty="0">
              <a:latin typeface="Arial" charset="0"/>
            </a:endParaRPr>
          </a:p>
          <a:p>
            <a:pPr>
              <a:spcBef>
                <a:spcPct val="0"/>
              </a:spcBef>
            </a:pPr>
            <a:r>
              <a:rPr lang="en-US" sz="2400" dirty="0">
                <a:latin typeface="Arial" charset="0"/>
              </a:rPr>
              <a:t>Women who have sex with women and men who have sex with men are also at risk of </a:t>
            </a:r>
            <a:r>
              <a:rPr lang="en-US" sz="2400" dirty="0" smtClean="0">
                <a:latin typeface="Arial" charset="0"/>
              </a:rPr>
              <a:t>HPV</a:t>
            </a:r>
            <a:endParaRPr lang="en-US" sz="2400" dirty="0">
              <a:latin typeface="Arial" charset="0"/>
            </a:endParaRPr>
          </a:p>
          <a:p>
            <a:pPr lvl="1" eaLnBrk="1" hangingPunct="1">
              <a:spcBef>
                <a:spcPct val="0"/>
              </a:spcBef>
            </a:pPr>
            <a:endParaRPr lang="en-US" sz="2400" dirty="0">
              <a:latin typeface="Arial" charset="0"/>
            </a:endParaRPr>
          </a:p>
          <a:p>
            <a:pPr eaLnBrk="1" hangingPunct="1">
              <a:spcBef>
                <a:spcPct val="0"/>
              </a:spcBef>
            </a:pPr>
            <a:r>
              <a:rPr lang="en-US" sz="2400" dirty="0">
                <a:latin typeface="Arial" charset="0"/>
              </a:rPr>
              <a:t> Male HPV </a:t>
            </a:r>
            <a:r>
              <a:rPr lang="en-US" sz="2400" dirty="0" smtClean="0">
                <a:latin typeface="Arial" charset="0"/>
              </a:rPr>
              <a:t>Infection</a:t>
            </a:r>
          </a:p>
          <a:p>
            <a:pPr eaLnBrk="1" hangingPunct="1">
              <a:spcBef>
                <a:spcPct val="0"/>
              </a:spcBef>
            </a:pPr>
            <a:endParaRPr lang="en-US" sz="2400" dirty="0">
              <a:latin typeface="Arial" charset="0"/>
            </a:endParaRPr>
          </a:p>
          <a:p>
            <a:pPr lvl="1" eaLnBrk="1" hangingPunct="1">
              <a:spcBef>
                <a:spcPct val="0"/>
              </a:spcBef>
              <a:buFont typeface="Arial"/>
              <a:buChar char="•"/>
            </a:pPr>
            <a:r>
              <a:rPr lang="en-US" sz="2400" dirty="0">
                <a:latin typeface="Arial" charset="0"/>
              </a:rPr>
              <a:t>Often </a:t>
            </a:r>
            <a:r>
              <a:rPr lang="en-US" sz="2400" dirty="0" smtClean="0">
                <a:latin typeface="Arial" charset="0"/>
              </a:rPr>
              <a:t>does not cause symptoms</a:t>
            </a:r>
          </a:p>
          <a:p>
            <a:pPr lvl="1" eaLnBrk="1" hangingPunct="1">
              <a:spcBef>
                <a:spcPct val="0"/>
              </a:spcBef>
              <a:buFont typeface="Arial"/>
              <a:buChar char="•"/>
            </a:pPr>
            <a:endParaRPr lang="en-US" sz="2400" dirty="0">
              <a:latin typeface="Arial" charset="0"/>
            </a:endParaRPr>
          </a:p>
          <a:p>
            <a:pPr lvl="1" eaLnBrk="1" hangingPunct="1">
              <a:spcBef>
                <a:spcPct val="0"/>
              </a:spcBef>
              <a:buFont typeface="Arial"/>
              <a:buChar char="•"/>
            </a:pPr>
            <a:r>
              <a:rPr lang="en-US" sz="2400" dirty="0">
                <a:latin typeface="Arial" charset="0"/>
              </a:rPr>
              <a:t>Rarely linked to cancer of the penis and </a:t>
            </a:r>
            <a:r>
              <a:rPr lang="en-US" sz="2400" dirty="0" smtClean="0">
                <a:latin typeface="Arial" charset="0"/>
              </a:rPr>
              <a:t>anus</a:t>
            </a:r>
          </a:p>
          <a:p>
            <a:pPr lvl="1" eaLnBrk="1" hangingPunct="1">
              <a:spcBef>
                <a:spcPct val="0"/>
              </a:spcBef>
              <a:buFont typeface="Arial"/>
              <a:buChar char="•"/>
            </a:pPr>
            <a:endParaRPr lang="en-US" sz="2400" dirty="0">
              <a:latin typeface="Arial" charset="0"/>
            </a:endParaRPr>
          </a:p>
          <a:p>
            <a:pPr lvl="1" eaLnBrk="1" hangingPunct="1">
              <a:spcBef>
                <a:spcPct val="0"/>
              </a:spcBef>
              <a:buFont typeface="Arial"/>
              <a:buChar char="•"/>
            </a:pPr>
            <a:r>
              <a:rPr lang="en-US" sz="2400" dirty="0">
                <a:latin typeface="Arial" charset="0"/>
              </a:rPr>
              <a:t>No FDA approved HPV test for men</a:t>
            </a:r>
          </a:p>
          <a:p>
            <a:pPr marL="0" indent="0" eaLnBrk="1" hangingPunct="1">
              <a:lnSpc>
                <a:spcPct val="90000"/>
              </a:lnSpc>
              <a:spcBef>
                <a:spcPct val="0"/>
              </a:spcBef>
              <a:buNone/>
            </a:pPr>
            <a:endParaRPr lang="en-US" sz="2400" dirty="0">
              <a:latin typeface="Arial" charset="0"/>
            </a:endParaRPr>
          </a:p>
        </p:txBody>
      </p:sp>
      <p:pic>
        <p:nvPicPr>
          <p:cNvPr id="24581" name="Picture 9" descr="C:\Documents and Settings\atavares\My Documents\My Pictures\OlderBlackCouple.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113789" y="2413631"/>
            <a:ext cx="2632075" cy="233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4578" name="Slide Number Placeholder 6"/>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670EA3E-EE2D-4449-BB01-4C89022E5AA2}" type="slidenum">
              <a:rPr lang="en-US"/>
              <a:pPr/>
              <a:t>22</a:t>
            </a:fld>
            <a:endParaRPr lang="en-US" dirty="0"/>
          </a:p>
        </p:txBody>
      </p:sp>
    </p:spTree>
    <p:extLst>
      <p:ext uri="{BB962C8B-B14F-4D97-AF65-F5344CB8AC3E}">
        <p14:creationId xmlns:p14="http://schemas.microsoft.com/office/powerpoint/2010/main" val="12704438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dirty="0" smtClean="0">
                <a:solidFill>
                  <a:srgbClr val="660066"/>
                </a:solidFill>
                <a:latin typeface="Verdana" charset="0"/>
                <a:cs typeface="Verdana" charset="0"/>
              </a:rPr>
              <a:t>Important Facts about HPV</a:t>
            </a:r>
            <a:endParaRPr lang="en-US" dirty="0">
              <a:solidFill>
                <a:srgbClr val="660066"/>
              </a:solidFill>
              <a:latin typeface="Verdana" charset="0"/>
              <a:cs typeface="Verdana" charset="0"/>
            </a:endParaRPr>
          </a:p>
        </p:txBody>
      </p:sp>
      <p:sp>
        <p:nvSpPr>
          <p:cNvPr id="138243" name="Content Placeholder 2"/>
          <p:cNvSpPr>
            <a:spLocks noGrp="1"/>
          </p:cNvSpPr>
          <p:nvPr>
            <p:ph idx="1"/>
          </p:nvPr>
        </p:nvSpPr>
        <p:spPr/>
        <p:txBody>
          <a:bodyPr>
            <a:normAutofit fontScale="92500"/>
          </a:bodyPr>
          <a:lstStyle/>
          <a:p>
            <a:pPr eaLnBrk="1" hangingPunct="1">
              <a:spcBef>
                <a:spcPts val="0"/>
              </a:spcBef>
            </a:pPr>
            <a:r>
              <a:rPr lang="en-US" sz="2400" dirty="0" smtClean="0">
                <a:latin typeface="Verdana" charset="0"/>
                <a:cs typeface="Verdana" charset="0"/>
              </a:rPr>
              <a:t>Most women will have HPV at some point.</a:t>
            </a:r>
          </a:p>
          <a:p>
            <a:pPr eaLnBrk="1" hangingPunct="1">
              <a:spcBef>
                <a:spcPts val="0"/>
              </a:spcBef>
            </a:pPr>
            <a:endParaRPr lang="en-US" sz="2400" dirty="0">
              <a:latin typeface="Verdana" charset="0"/>
              <a:cs typeface="Verdana" charset="0"/>
            </a:endParaRPr>
          </a:p>
          <a:p>
            <a:pPr>
              <a:spcBef>
                <a:spcPts val="0"/>
              </a:spcBef>
            </a:pPr>
            <a:r>
              <a:rPr lang="en-US" sz="2400" dirty="0" smtClean="0">
                <a:latin typeface="Verdana" charset="0"/>
                <a:cs typeface="Verdana" charset="0"/>
              </a:rPr>
              <a:t>There is no way of knowing how long HPV has been present</a:t>
            </a:r>
          </a:p>
          <a:p>
            <a:pPr>
              <a:spcBef>
                <a:spcPts val="0"/>
              </a:spcBef>
            </a:pPr>
            <a:endParaRPr lang="en-US" sz="2400" dirty="0" smtClean="0">
              <a:latin typeface="Verdana" charset="0"/>
              <a:cs typeface="Verdana" charset="0"/>
            </a:endParaRPr>
          </a:p>
          <a:p>
            <a:pPr>
              <a:spcBef>
                <a:spcPts val="0"/>
              </a:spcBef>
            </a:pPr>
            <a:r>
              <a:rPr lang="en-US" sz="2400" dirty="0" smtClean="0">
                <a:latin typeface="Verdana" charset="0"/>
                <a:cs typeface="Verdana" charset="0"/>
              </a:rPr>
              <a:t>Having HPV is </a:t>
            </a:r>
            <a:r>
              <a:rPr lang="en-US" sz="2400" b="1" u="sng" dirty="0" smtClean="0">
                <a:latin typeface="Verdana" charset="0"/>
                <a:cs typeface="Verdana" charset="0"/>
              </a:rPr>
              <a:t>not</a:t>
            </a:r>
            <a:r>
              <a:rPr lang="en-US" sz="2400" dirty="0" smtClean="0">
                <a:latin typeface="Verdana" charset="0"/>
                <a:cs typeface="Verdana" charset="0"/>
              </a:rPr>
              <a:t> a sign of infidelity or promiscuity</a:t>
            </a:r>
          </a:p>
          <a:p>
            <a:pPr eaLnBrk="1" hangingPunct="1">
              <a:spcBef>
                <a:spcPts val="0"/>
              </a:spcBef>
            </a:pPr>
            <a:endParaRPr lang="en-US" sz="2400" dirty="0" smtClean="0">
              <a:latin typeface="Verdana" charset="0"/>
              <a:cs typeface="Verdana" charset="0"/>
            </a:endParaRPr>
          </a:p>
          <a:p>
            <a:pPr eaLnBrk="1" hangingPunct="1">
              <a:spcBef>
                <a:spcPts val="0"/>
              </a:spcBef>
            </a:pPr>
            <a:r>
              <a:rPr lang="en-US" sz="2400" dirty="0" smtClean="0">
                <a:latin typeface="Verdana" charset="0"/>
                <a:cs typeface="Verdana" charset="0"/>
              </a:rPr>
              <a:t>Most women will clear an HPV infection within 2 years</a:t>
            </a:r>
            <a:endParaRPr lang="en-US" sz="2400" dirty="0">
              <a:latin typeface="Verdana" charset="0"/>
              <a:cs typeface="Verdana" charset="0"/>
            </a:endParaRPr>
          </a:p>
          <a:p>
            <a:pPr eaLnBrk="1" hangingPunct="1">
              <a:spcBef>
                <a:spcPts val="0"/>
              </a:spcBef>
            </a:pPr>
            <a:endParaRPr lang="en-US" sz="2400" dirty="0" smtClean="0">
              <a:latin typeface="Verdana" charset="0"/>
              <a:cs typeface="Verdana" charset="0"/>
            </a:endParaRPr>
          </a:p>
          <a:p>
            <a:pPr eaLnBrk="1" hangingPunct="1">
              <a:spcBef>
                <a:spcPts val="0"/>
              </a:spcBef>
            </a:pPr>
            <a:r>
              <a:rPr lang="en-US" sz="2400" dirty="0" smtClean="0">
                <a:latin typeface="Verdana" charset="0"/>
                <a:cs typeface="Verdana" charset="0"/>
              </a:rPr>
              <a:t>Long-lasting HPV </a:t>
            </a:r>
            <a:r>
              <a:rPr lang="en-US" sz="2400" dirty="0">
                <a:latin typeface="Verdana" charset="0"/>
                <a:cs typeface="Verdana" charset="0"/>
              </a:rPr>
              <a:t>infection can cause cervical </a:t>
            </a:r>
            <a:r>
              <a:rPr lang="en-US" sz="2400" dirty="0" smtClean="0">
                <a:latin typeface="Verdana" charset="0"/>
                <a:cs typeface="Verdana" charset="0"/>
              </a:rPr>
              <a:t>cancer</a:t>
            </a:r>
            <a:endParaRPr lang="en-US" sz="2400" dirty="0">
              <a:latin typeface="Verdana" charset="0"/>
              <a:cs typeface="Verdana" charset="0"/>
            </a:endParaRPr>
          </a:p>
          <a:p>
            <a:pPr eaLnBrk="1" hangingPunct="1">
              <a:spcBef>
                <a:spcPts val="0"/>
              </a:spcBef>
            </a:pPr>
            <a:endParaRPr lang="en-US" sz="2400" dirty="0" smtClean="0">
              <a:latin typeface="Verdana" charset="0"/>
              <a:cs typeface="Verdana" charset="0"/>
            </a:endParaRPr>
          </a:p>
          <a:p>
            <a:pPr eaLnBrk="1" hangingPunct="1">
              <a:spcBef>
                <a:spcPts val="0"/>
              </a:spcBef>
            </a:pPr>
            <a:r>
              <a:rPr lang="en-US" sz="2400" dirty="0" smtClean="0">
                <a:latin typeface="Verdana" charset="0"/>
                <a:cs typeface="Verdana" charset="0"/>
              </a:rPr>
              <a:t>Most </a:t>
            </a:r>
            <a:r>
              <a:rPr lang="en-US" sz="2400" dirty="0">
                <a:latin typeface="Verdana" charset="0"/>
                <a:cs typeface="Verdana" charset="0"/>
              </a:rPr>
              <a:t>women with HPV do </a:t>
            </a:r>
            <a:r>
              <a:rPr lang="en-US" sz="2400" b="1" u="sng" dirty="0">
                <a:latin typeface="Verdana" charset="0"/>
                <a:cs typeface="Verdana" charset="0"/>
              </a:rPr>
              <a:t>not</a:t>
            </a:r>
            <a:r>
              <a:rPr lang="en-US" sz="2400" dirty="0">
                <a:latin typeface="Verdana" charset="0"/>
                <a:cs typeface="Verdana" charset="0"/>
              </a:rPr>
              <a:t> get cancer</a:t>
            </a:r>
          </a:p>
          <a:p>
            <a:pPr eaLnBrk="1" hangingPunct="1"/>
            <a:endParaRPr lang="en-US" dirty="0">
              <a:latin typeface="Verdana" charset="0"/>
              <a:cs typeface="Verdana" charset="0"/>
            </a:endParaRPr>
          </a:p>
        </p:txBody>
      </p:sp>
      <p:sp>
        <p:nvSpPr>
          <p:cNvPr id="138244" name="TextBox 3"/>
          <p:cNvSpPr txBox="1">
            <a:spLocks noChangeArrowheads="1"/>
          </p:cNvSpPr>
          <p:nvPr/>
        </p:nvSpPr>
        <p:spPr bwMode="auto">
          <a:xfrm>
            <a:off x="533400" y="6126163"/>
            <a:ext cx="7391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Verdana" charset="0"/>
              </a:defRPr>
            </a:lvl1pPr>
            <a:lvl2pPr>
              <a:defRPr sz="2000">
                <a:solidFill>
                  <a:schemeClr val="tx1"/>
                </a:solidFill>
                <a:latin typeface="Verdana" charset="0"/>
                <a:ea typeface="Verdana" charset="0"/>
                <a:cs typeface="Verdana" charset="0"/>
              </a:defRPr>
            </a:lvl2pPr>
            <a:lvl3pPr>
              <a:defRPr>
                <a:solidFill>
                  <a:schemeClr val="tx1"/>
                </a:solidFill>
                <a:latin typeface="Verdana" charset="0"/>
                <a:ea typeface="Verdana" charset="0"/>
                <a:cs typeface="Verdana" charset="0"/>
              </a:defRPr>
            </a:lvl3pPr>
            <a:lvl4pPr>
              <a:defRPr sz="2000">
                <a:solidFill>
                  <a:schemeClr val="tx1"/>
                </a:solidFill>
                <a:latin typeface="Verdana" charset="0"/>
                <a:ea typeface="Verdana" charset="0"/>
                <a:cs typeface="Verdana" charset="0"/>
              </a:defRPr>
            </a:lvl4pPr>
            <a:lvl5pPr>
              <a:defRPr sz="2000">
                <a:solidFill>
                  <a:schemeClr val="tx1"/>
                </a:solidFill>
                <a:latin typeface="Verdana" charset="0"/>
                <a:ea typeface="Verdana" charset="0"/>
                <a:cs typeface="Verdana" charset="0"/>
              </a:defRPr>
            </a:lvl5pPr>
            <a:lvl6pPr eaLnBrk="0" fontAlgn="base" hangingPunct="0">
              <a:spcAft>
                <a:spcPct val="0"/>
              </a:spcAft>
              <a:buFont typeface="Arial" charset="0"/>
              <a:buChar char="»"/>
              <a:defRPr sz="2000">
                <a:solidFill>
                  <a:schemeClr val="tx1"/>
                </a:solidFill>
                <a:latin typeface="Verdana" charset="0"/>
                <a:ea typeface="Verdana" charset="0"/>
                <a:cs typeface="Verdana" charset="0"/>
              </a:defRPr>
            </a:lvl6pPr>
            <a:lvl7pPr eaLnBrk="0" fontAlgn="base" hangingPunct="0">
              <a:spcAft>
                <a:spcPct val="0"/>
              </a:spcAft>
              <a:buFont typeface="Arial" charset="0"/>
              <a:buChar char="»"/>
              <a:defRPr sz="2000">
                <a:solidFill>
                  <a:schemeClr val="tx1"/>
                </a:solidFill>
                <a:latin typeface="Verdana" charset="0"/>
                <a:ea typeface="Verdana" charset="0"/>
                <a:cs typeface="Verdana" charset="0"/>
              </a:defRPr>
            </a:lvl7pPr>
            <a:lvl8pPr eaLnBrk="0" fontAlgn="base" hangingPunct="0">
              <a:spcAft>
                <a:spcPct val="0"/>
              </a:spcAft>
              <a:buFont typeface="Arial" charset="0"/>
              <a:buChar char="»"/>
              <a:defRPr sz="2000">
                <a:solidFill>
                  <a:schemeClr val="tx1"/>
                </a:solidFill>
                <a:latin typeface="Verdana" charset="0"/>
                <a:ea typeface="Verdana" charset="0"/>
                <a:cs typeface="Verdana" charset="0"/>
              </a:defRPr>
            </a:lvl8pPr>
            <a:lvl9pPr eaLnBrk="0" fontAlgn="base" hangingPunct="0">
              <a:spcAft>
                <a:spcPct val="0"/>
              </a:spcAft>
              <a:buFont typeface="Arial" charset="0"/>
              <a:buChar char="»"/>
              <a:defRPr sz="2000">
                <a:solidFill>
                  <a:schemeClr val="tx1"/>
                </a:solidFill>
                <a:latin typeface="Verdana" charset="0"/>
                <a:ea typeface="Verdana" charset="0"/>
                <a:cs typeface="Verdana" charset="0"/>
              </a:defRPr>
            </a:lvl9pPr>
          </a:lstStyle>
          <a:p>
            <a:pPr eaLnBrk="1" hangingPunct="1"/>
            <a:r>
              <a:rPr lang="en-US" sz="1200">
                <a:solidFill>
                  <a:srgbClr val="4D4D4D"/>
                </a:solidFill>
                <a:cs typeface="Arial" charset="0"/>
              </a:rPr>
              <a:t>Monk BJ. </a:t>
            </a:r>
            <a:r>
              <a:rPr lang="en-US" sz="1200" i="1">
                <a:solidFill>
                  <a:srgbClr val="4D4D4D"/>
                </a:solidFill>
                <a:cs typeface="Arial" charset="0"/>
              </a:rPr>
              <a:t>Cancer.</a:t>
            </a:r>
            <a:r>
              <a:rPr lang="en-US" sz="1200">
                <a:solidFill>
                  <a:srgbClr val="4D4D4D"/>
                </a:solidFill>
                <a:cs typeface="Arial" charset="0"/>
              </a:rPr>
              <a:t> 2004; Moscicki AB. </a:t>
            </a:r>
            <a:r>
              <a:rPr lang="en-US" sz="1200" i="1">
                <a:solidFill>
                  <a:srgbClr val="4D4D4D"/>
                </a:solidFill>
                <a:cs typeface="Arial" charset="0"/>
              </a:rPr>
              <a:t>JAMA.</a:t>
            </a:r>
            <a:r>
              <a:rPr lang="en-US" sz="1200">
                <a:solidFill>
                  <a:srgbClr val="4D4D4D"/>
                </a:solidFill>
                <a:cs typeface="Arial" charset="0"/>
              </a:rPr>
              <a:t> 2001.</a:t>
            </a:r>
          </a:p>
        </p:txBody>
      </p:sp>
    </p:spTree>
    <p:extLst>
      <p:ext uri="{BB962C8B-B14F-4D97-AF65-F5344CB8AC3E}">
        <p14:creationId xmlns:p14="http://schemas.microsoft.com/office/powerpoint/2010/main" val="4160139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algn="ctr" eaLnBrk="1" hangingPunct="1"/>
            <a:r>
              <a:rPr lang="en-US">
                <a:solidFill>
                  <a:srgbClr val="660066"/>
                </a:solidFill>
                <a:latin typeface="Arial" charset="0"/>
              </a:rPr>
              <a:t>Prevention of HPV Infection</a:t>
            </a:r>
          </a:p>
        </p:txBody>
      </p:sp>
      <p:sp>
        <p:nvSpPr>
          <p:cNvPr id="23556" name="Rectangle 3"/>
          <p:cNvSpPr>
            <a:spLocks noGrp="1" noChangeArrowheads="1"/>
          </p:cNvSpPr>
          <p:nvPr>
            <p:ph idx="1"/>
          </p:nvPr>
        </p:nvSpPr>
        <p:spPr>
          <a:xfrm>
            <a:off x="457199" y="1600200"/>
            <a:ext cx="8385349" cy="4876800"/>
          </a:xfrm>
          <a:noFill/>
        </p:spPr>
        <p:txBody>
          <a:bodyPr>
            <a:normAutofit/>
          </a:bodyPr>
          <a:lstStyle/>
          <a:p>
            <a:pPr lvl="1" eaLnBrk="1" hangingPunct="1"/>
            <a:r>
              <a:rPr lang="en-US" sz="2400" dirty="0" smtClean="0">
                <a:latin typeface="Arial" charset="0"/>
              </a:rPr>
              <a:t>Abstain </a:t>
            </a:r>
            <a:r>
              <a:rPr lang="en-US" sz="2400" dirty="0">
                <a:latin typeface="Arial" charset="0"/>
              </a:rPr>
              <a:t>from sexual contact</a:t>
            </a:r>
          </a:p>
          <a:p>
            <a:pPr lvl="1" eaLnBrk="1" hangingPunct="1"/>
            <a:r>
              <a:rPr lang="en-US" sz="2400" dirty="0">
                <a:latin typeface="Arial" charset="0"/>
              </a:rPr>
              <a:t>Have sex with one partner who has had no other </a:t>
            </a:r>
            <a:r>
              <a:rPr lang="en-US" sz="2400" dirty="0" smtClean="0">
                <a:latin typeface="Arial" charset="0"/>
              </a:rPr>
              <a:t>partners</a:t>
            </a:r>
          </a:p>
          <a:p>
            <a:pPr lvl="2"/>
            <a:r>
              <a:rPr lang="en-US" dirty="0" smtClean="0">
                <a:latin typeface="Arial" charset="0"/>
              </a:rPr>
              <a:t> Even if you have had only one partner, you still could be infected with HPV.</a:t>
            </a:r>
            <a:endParaRPr lang="en-US" dirty="0">
              <a:latin typeface="Arial" charset="0"/>
            </a:endParaRPr>
          </a:p>
          <a:p>
            <a:pPr lvl="1" eaLnBrk="1" hangingPunct="1"/>
            <a:r>
              <a:rPr lang="en-US" sz="2400" dirty="0">
                <a:latin typeface="Arial" charset="0"/>
              </a:rPr>
              <a:t>Limit number of partners </a:t>
            </a:r>
          </a:p>
          <a:p>
            <a:pPr lvl="1" eaLnBrk="1" hangingPunct="1"/>
            <a:r>
              <a:rPr lang="en-US" sz="2400" dirty="0">
                <a:latin typeface="Arial" charset="0"/>
              </a:rPr>
              <a:t>Use </a:t>
            </a:r>
            <a:r>
              <a:rPr lang="en-US" sz="2400" dirty="0" smtClean="0">
                <a:latin typeface="Arial" charset="0"/>
              </a:rPr>
              <a:t>condoms</a:t>
            </a:r>
          </a:p>
          <a:p>
            <a:pPr lvl="2"/>
            <a:r>
              <a:rPr lang="en-US" dirty="0" smtClean="0">
                <a:latin typeface="Arial" charset="0"/>
              </a:rPr>
              <a:t>Although condoms prevent partial protection from HPV, they do not offer complete protection since they do not cover all of the skin in the genital area.</a:t>
            </a:r>
          </a:p>
          <a:p>
            <a:pPr lvl="1" eaLnBrk="1" hangingPunct="1"/>
            <a:r>
              <a:rPr lang="en-US" sz="2400" dirty="0" smtClean="0">
                <a:latin typeface="Arial" charset="0"/>
              </a:rPr>
              <a:t>Get the HPV vaccine</a:t>
            </a:r>
            <a:endParaRPr lang="en-US" sz="2400" dirty="0">
              <a:latin typeface="Arial" charset="0"/>
            </a:endParaRPr>
          </a:p>
          <a:p>
            <a:pPr lvl="1" eaLnBrk="1" hangingPunct="1">
              <a:buFont typeface="Wingdings" charset="0"/>
              <a:buNone/>
            </a:pPr>
            <a:endParaRPr lang="en-US" dirty="0">
              <a:latin typeface="Arial" charset="0"/>
            </a:endParaRPr>
          </a:p>
          <a:p>
            <a:pPr marL="0" indent="0" eaLnBrk="1" hangingPunct="1">
              <a:buNone/>
            </a:pPr>
            <a:endParaRPr lang="en-US" dirty="0">
              <a:latin typeface="Verdana" charset="0"/>
            </a:endParaRPr>
          </a:p>
        </p:txBody>
      </p:sp>
      <p:sp>
        <p:nvSpPr>
          <p:cNvPr id="23554"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0696F55-7850-6F44-ABA0-7B953E7CED8A}" type="slidenum">
              <a:rPr lang="en-US"/>
              <a:pPr/>
              <a:t>24</a:t>
            </a:fld>
            <a:endParaRPr lang="en-US"/>
          </a:p>
        </p:txBody>
      </p:sp>
      <p:pic>
        <p:nvPicPr>
          <p:cNvPr id="23557" name="Picture 6" descr="C:\Documents and Settings\atavares\My Documents\My Pictures\con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749763"/>
            <a:ext cx="1726642" cy="1043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6242361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347824"/>
            <a:ext cx="8229600" cy="1139825"/>
          </a:xfrm>
        </p:spPr>
        <p:txBody>
          <a:bodyPr>
            <a:normAutofit/>
          </a:bodyPr>
          <a:lstStyle/>
          <a:p>
            <a:pPr algn="ctr" eaLnBrk="1" hangingPunct="1"/>
            <a:r>
              <a:rPr lang="en-US" dirty="0" smtClean="0">
                <a:solidFill>
                  <a:srgbClr val="660066"/>
                </a:solidFill>
                <a:latin typeface="Arial" charset="0"/>
              </a:rPr>
              <a:t>Preventing Cervical Cancer</a:t>
            </a:r>
            <a:endParaRPr lang="en-US" dirty="0">
              <a:solidFill>
                <a:srgbClr val="660066"/>
              </a:solidFill>
              <a:latin typeface="Arial" charset="0"/>
            </a:endParaRPr>
          </a:p>
        </p:txBody>
      </p:sp>
      <p:sp>
        <p:nvSpPr>
          <p:cNvPr id="18434" name="Slide Number Placeholder 6"/>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5EDA0D8-74EE-7843-8645-65B661A69C1E}" type="slidenum">
              <a:rPr lang="en-US"/>
              <a:pPr/>
              <a:t>25</a:t>
            </a:fld>
            <a:endParaRPr lang="en-US"/>
          </a:p>
        </p:txBody>
      </p:sp>
    </p:spTree>
    <p:extLst>
      <p:ext uri="{BB962C8B-B14F-4D97-AF65-F5344CB8AC3E}">
        <p14:creationId xmlns:p14="http://schemas.microsoft.com/office/powerpoint/2010/main" val="8527766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4294967295"/>
          </p:nvPr>
        </p:nvSpPr>
        <p:spPr>
          <a:xfrm>
            <a:off x="225778" y="1447800"/>
            <a:ext cx="8918222" cy="4648200"/>
          </a:xfrm>
        </p:spPr>
        <p:txBody>
          <a:bodyPr>
            <a:noAutofit/>
          </a:bodyPr>
          <a:lstStyle/>
          <a:p>
            <a:pPr eaLnBrk="1" hangingPunct="1"/>
            <a:r>
              <a:rPr lang="en-US" sz="2400" dirty="0" smtClean="0">
                <a:latin typeface="Arial"/>
                <a:cs typeface="Arial"/>
              </a:rPr>
              <a:t>HPV vaccines are designed to prevent the HPV types that cause most cervical cancers, including HPV 16 and 18.</a:t>
            </a:r>
          </a:p>
          <a:p>
            <a:pPr eaLnBrk="1" hangingPunct="1"/>
            <a:endParaRPr lang="en-US" sz="2400" dirty="0" smtClean="0">
              <a:latin typeface="Arial"/>
              <a:cs typeface="Arial"/>
            </a:endParaRPr>
          </a:p>
          <a:p>
            <a:pPr eaLnBrk="1" hangingPunct="1"/>
            <a:r>
              <a:rPr lang="en-US" sz="2400" dirty="0" smtClean="0">
                <a:latin typeface="Arial"/>
                <a:cs typeface="Arial"/>
              </a:rPr>
              <a:t>Gardasil, the most commonly offered HPV </a:t>
            </a:r>
          </a:p>
          <a:p>
            <a:pPr marL="338138" indent="0" eaLnBrk="1" hangingPunct="1">
              <a:buNone/>
            </a:pPr>
            <a:r>
              <a:rPr lang="en-US" sz="2400" dirty="0" smtClean="0">
                <a:latin typeface="Arial"/>
                <a:cs typeface="Arial"/>
              </a:rPr>
              <a:t>vaccine, also protects against genital warts.</a:t>
            </a:r>
          </a:p>
          <a:p>
            <a:pPr eaLnBrk="1" hangingPunct="1"/>
            <a:endParaRPr lang="en-US" sz="2400" dirty="0" smtClean="0">
              <a:latin typeface="Arial"/>
              <a:cs typeface="Arial"/>
            </a:endParaRPr>
          </a:p>
          <a:p>
            <a:pPr eaLnBrk="1" hangingPunct="1"/>
            <a:r>
              <a:rPr lang="en-US" sz="2400" dirty="0" smtClean="0">
                <a:latin typeface="Arial"/>
                <a:cs typeface="Arial"/>
              </a:rPr>
              <a:t>HPV vaccines are very effective. They provide nearly 100% protection against cervical </a:t>
            </a:r>
            <a:r>
              <a:rPr lang="en-US" sz="2400" dirty="0" err="1" smtClean="0">
                <a:latin typeface="Arial"/>
                <a:cs typeface="Arial"/>
              </a:rPr>
              <a:t>precancer</a:t>
            </a:r>
            <a:r>
              <a:rPr lang="en-US" sz="2400" dirty="0" smtClean="0">
                <a:latin typeface="Arial"/>
                <a:cs typeface="Arial"/>
              </a:rPr>
              <a:t> and genital warts.</a:t>
            </a:r>
          </a:p>
          <a:p>
            <a:pPr eaLnBrk="1" hangingPunct="1"/>
            <a:endParaRPr lang="en-US" sz="2400" dirty="0" smtClean="0">
              <a:latin typeface="Arial"/>
              <a:cs typeface="Arial"/>
            </a:endParaRPr>
          </a:p>
          <a:p>
            <a:pPr eaLnBrk="1" hangingPunct="1"/>
            <a:r>
              <a:rPr lang="en-US" sz="2400" dirty="0" smtClean="0">
                <a:latin typeface="Arial"/>
                <a:cs typeface="Arial"/>
              </a:rPr>
              <a:t>The vaccination series can be started as young as 9 years of age. It is approved for people ages 9 to 26.</a:t>
            </a:r>
          </a:p>
        </p:txBody>
      </p:sp>
      <p:sp>
        <p:nvSpPr>
          <p:cNvPr id="13316" name="Title 4"/>
          <p:cNvSpPr>
            <a:spLocks/>
          </p:cNvSpPr>
          <p:nvPr/>
        </p:nvSpPr>
        <p:spPr bwMode="auto">
          <a:xfrm>
            <a:off x="914400" y="304800"/>
            <a:ext cx="7086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400" dirty="0" smtClean="0">
                <a:solidFill>
                  <a:srgbClr val="660066"/>
                </a:solidFill>
                <a:latin typeface="Arial" pitchFamily="34" charset="0"/>
                <a:ea typeface="ＭＳ Ｐゴシック" pitchFamily="34" charset="-128"/>
                <a:cs typeface="+mn-cs"/>
              </a:rPr>
              <a:t>The HPV Vaccine</a:t>
            </a:r>
          </a:p>
        </p:txBody>
      </p:sp>
      <p:pic>
        <p:nvPicPr>
          <p:cNvPr id="4" name="Picture 8" descr="C:\Documents and Settings\atavares\My Documents\My Pictures\syri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728" y="2357198"/>
            <a:ext cx="2157413" cy="161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4082310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idx="4294967295"/>
          </p:nvPr>
        </p:nvSpPr>
        <p:spPr>
          <a:xfrm>
            <a:off x="685800" y="228600"/>
            <a:ext cx="7696200" cy="1143000"/>
          </a:xfrm>
        </p:spPr>
        <p:txBody>
          <a:bodyPr>
            <a:normAutofit/>
          </a:bodyPr>
          <a:lstStyle/>
          <a:p>
            <a:pPr eaLnBrk="1" hangingPunct="1"/>
            <a:r>
              <a:rPr lang="en-US" dirty="0" smtClean="0">
                <a:solidFill>
                  <a:srgbClr val="660066"/>
                </a:solidFill>
              </a:rPr>
              <a:t>Safety of HPV Vaccine</a:t>
            </a:r>
          </a:p>
        </p:txBody>
      </p:sp>
      <p:sp>
        <p:nvSpPr>
          <p:cNvPr id="17411" name="Rectangle 7"/>
          <p:cNvSpPr>
            <a:spLocks noGrp="1" noChangeArrowheads="1"/>
          </p:cNvSpPr>
          <p:nvPr>
            <p:ph type="body" idx="4294967295"/>
          </p:nvPr>
        </p:nvSpPr>
        <p:spPr>
          <a:xfrm>
            <a:off x="102186" y="1371600"/>
            <a:ext cx="8846560" cy="5257800"/>
          </a:xfrm>
        </p:spPr>
        <p:txBody>
          <a:bodyPr>
            <a:normAutofit/>
          </a:bodyPr>
          <a:lstStyle/>
          <a:p>
            <a:pPr eaLnBrk="1" hangingPunct="1"/>
            <a:r>
              <a:rPr lang="en-US" sz="2400" dirty="0" smtClean="0">
                <a:latin typeface="Arial"/>
                <a:cs typeface="Arial"/>
              </a:rPr>
              <a:t>The vaccine went through rigorous testing, with a combined 44,000 females and males tested with in Gardasil trials.</a:t>
            </a:r>
          </a:p>
          <a:p>
            <a:pPr eaLnBrk="1" hangingPunct="1"/>
            <a:endParaRPr lang="en-US" sz="2400" dirty="0" smtClean="0">
              <a:latin typeface="Arial"/>
              <a:cs typeface="Arial"/>
            </a:endParaRPr>
          </a:p>
          <a:p>
            <a:pPr eaLnBrk="1" hangingPunct="1"/>
            <a:r>
              <a:rPr lang="en-US" sz="2400" dirty="0" smtClean="0">
                <a:latin typeface="Arial"/>
                <a:cs typeface="Arial"/>
              </a:rPr>
              <a:t>More than 90 million doses of HPV vaccine were given in the U.S. from June 2006 through March 2016 and</a:t>
            </a:r>
            <a:r>
              <a:rPr lang="en-US" sz="2400" dirty="0">
                <a:latin typeface="Arial"/>
                <a:cs typeface="Arial"/>
              </a:rPr>
              <a:t> </a:t>
            </a:r>
            <a:r>
              <a:rPr lang="en-US" sz="2400" dirty="0" smtClean="0">
                <a:latin typeface="Arial"/>
                <a:cs typeface="Arial"/>
              </a:rPr>
              <a:t>many more worldwide</a:t>
            </a:r>
          </a:p>
          <a:p>
            <a:pPr eaLnBrk="1" hangingPunct="1"/>
            <a:endParaRPr lang="en-US" sz="2400" dirty="0" smtClean="0">
              <a:latin typeface="Arial"/>
              <a:cs typeface="Arial"/>
            </a:endParaRPr>
          </a:p>
          <a:p>
            <a:pPr eaLnBrk="1" hangingPunct="1"/>
            <a:r>
              <a:rPr lang="en-US" sz="2400" dirty="0" smtClean="0">
                <a:latin typeface="Arial"/>
                <a:cs typeface="Arial"/>
              </a:rPr>
              <a:t>No vaccine is without risk. But the risks are similar to other vaccines and are small.</a:t>
            </a:r>
          </a:p>
          <a:p>
            <a:pPr eaLnBrk="1" hangingPunct="1"/>
            <a:endParaRPr lang="en-US" sz="2400" dirty="0" smtClean="0">
              <a:latin typeface="Arial"/>
              <a:cs typeface="Arial"/>
            </a:endParaRPr>
          </a:p>
          <a:p>
            <a:pPr eaLnBrk="1" hangingPunct="1"/>
            <a:r>
              <a:rPr lang="en-US" sz="2400" dirty="0" smtClean="0">
                <a:latin typeface="Arial"/>
                <a:cs typeface="Arial"/>
              </a:rPr>
              <a:t>The Centers for Disease Control (CDC) continuously monitors vaccine-related adverse events</a:t>
            </a:r>
            <a:endParaRPr lang="en-US" sz="2400" b="1" u="sng" dirty="0" smtClean="0">
              <a:latin typeface="Arial"/>
              <a:cs typeface="Arial"/>
            </a:endParaRPr>
          </a:p>
          <a:p>
            <a:pPr eaLnBrk="1" hangingPunct="1">
              <a:buFontTx/>
              <a:buNone/>
            </a:pPr>
            <a:endParaRPr lang="en-US" sz="2400" dirty="0" smtClean="0">
              <a:latin typeface="Arial"/>
              <a:cs typeface="Arial"/>
            </a:endParaRPr>
          </a:p>
        </p:txBody>
      </p:sp>
    </p:spTree>
    <p:extLst>
      <p:ext uri="{BB962C8B-B14F-4D97-AF65-F5344CB8AC3E}">
        <p14:creationId xmlns:p14="http://schemas.microsoft.com/office/powerpoint/2010/main" val="783859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idx="4294967295"/>
          </p:nvPr>
        </p:nvSpPr>
        <p:spPr>
          <a:xfrm>
            <a:off x="1250245" y="228600"/>
            <a:ext cx="7239000" cy="1143000"/>
          </a:xfrm>
        </p:spPr>
        <p:txBody>
          <a:bodyPr/>
          <a:lstStyle/>
          <a:p>
            <a:pPr eaLnBrk="1" hangingPunct="1"/>
            <a:r>
              <a:rPr lang="en-US" dirty="0" smtClean="0"/>
              <a:t>Side Effects of HPV Vaccine</a:t>
            </a:r>
          </a:p>
        </p:txBody>
      </p:sp>
      <p:sp>
        <p:nvSpPr>
          <p:cNvPr id="18435" name="Rectangle 7"/>
          <p:cNvSpPr>
            <a:spLocks noGrp="1" noChangeArrowheads="1"/>
          </p:cNvSpPr>
          <p:nvPr>
            <p:ph type="body" idx="4294967295"/>
          </p:nvPr>
        </p:nvSpPr>
        <p:spPr>
          <a:xfrm>
            <a:off x="564445" y="1535290"/>
            <a:ext cx="7924800" cy="4800600"/>
          </a:xfrm>
        </p:spPr>
        <p:txBody>
          <a:bodyPr>
            <a:normAutofit/>
          </a:bodyPr>
          <a:lstStyle/>
          <a:p>
            <a:pPr marL="0" indent="0" eaLnBrk="1" hangingPunct="1">
              <a:spcBef>
                <a:spcPts val="0"/>
              </a:spcBef>
              <a:buNone/>
            </a:pPr>
            <a:r>
              <a:rPr lang="en-US" sz="2400" dirty="0" smtClean="0">
                <a:latin typeface="Arial"/>
                <a:cs typeface="Arial"/>
              </a:rPr>
              <a:t>The most common reported side effects are usually mild and go away on their own:</a:t>
            </a:r>
          </a:p>
          <a:p>
            <a:pPr marL="0" indent="0" eaLnBrk="1" hangingPunct="1">
              <a:spcBef>
                <a:spcPts val="0"/>
              </a:spcBef>
              <a:buNone/>
            </a:pPr>
            <a:endParaRPr lang="en-US" sz="2400" dirty="0" smtClean="0">
              <a:latin typeface="Arial"/>
              <a:cs typeface="Arial"/>
            </a:endParaRPr>
          </a:p>
          <a:p>
            <a:pPr lvl="1">
              <a:spcBef>
                <a:spcPts val="0"/>
              </a:spcBef>
              <a:buFont typeface="Arial"/>
              <a:buChar char="•"/>
            </a:pPr>
            <a:r>
              <a:rPr lang="en-US" sz="2400" dirty="0" smtClean="0">
                <a:latin typeface="Arial"/>
                <a:cs typeface="Arial"/>
              </a:rPr>
              <a:t>Redness, soreness or swelling in the arm where the shot is given.</a:t>
            </a:r>
          </a:p>
          <a:p>
            <a:pPr lvl="1">
              <a:spcBef>
                <a:spcPts val="0"/>
              </a:spcBef>
              <a:buFont typeface="Arial"/>
              <a:buChar char="•"/>
            </a:pPr>
            <a:r>
              <a:rPr lang="en-US" sz="2400" dirty="0" smtClean="0">
                <a:latin typeface="Arial"/>
                <a:cs typeface="Arial"/>
              </a:rPr>
              <a:t>Fever</a:t>
            </a:r>
          </a:p>
          <a:p>
            <a:pPr lvl="1">
              <a:spcBef>
                <a:spcPts val="0"/>
              </a:spcBef>
              <a:buFont typeface="Arial"/>
              <a:buChar char="•"/>
            </a:pPr>
            <a:r>
              <a:rPr lang="en-US" sz="2400" dirty="0" smtClean="0">
                <a:latin typeface="Arial"/>
                <a:cs typeface="Arial"/>
              </a:rPr>
              <a:t>Headaches (like when you have a cold or fever).</a:t>
            </a:r>
          </a:p>
          <a:p>
            <a:pPr lvl="1">
              <a:spcBef>
                <a:spcPts val="0"/>
              </a:spcBef>
              <a:buFont typeface="Arial"/>
              <a:buChar char="•"/>
            </a:pPr>
            <a:r>
              <a:rPr lang="en-US" sz="2400" dirty="0" smtClean="0">
                <a:latin typeface="Arial"/>
                <a:cs typeface="Arial"/>
              </a:rPr>
              <a:t>Feeling tired</a:t>
            </a:r>
          </a:p>
          <a:p>
            <a:pPr lvl="1">
              <a:spcBef>
                <a:spcPts val="0"/>
              </a:spcBef>
              <a:buFont typeface="Arial"/>
              <a:buChar char="•"/>
            </a:pPr>
            <a:r>
              <a:rPr lang="en-US" sz="2400" dirty="0" smtClean="0">
                <a:latin typeface="Arial"/>
                <a:cs typeface="Arial"/>
              </a:rPr>
              <a:t>Muscle or joint pain</a:t>
            </a:r>
          </a:p>
          <a:p>
            <a:pPr lvl="1">
              <a:spcBef>
                <a:spcPts val="0"/>
              </a:spcBef>
              <a:buFont typeface="Arial"/>
              <a:buChar char="•"/>
            </a:pPr>
            <a:r>
              <a:rPr lang="en-US" sz="2400" dirty="0" smtClean="0">
                <a:latin typeface="Arial"/>
                <a:cs typeface="Arial"/>
              </a:rPr>
              <a:t>Fainting. To prevent fainting, people should sit or lie down when getting the vaccine and for 15 minutes after the shot.</a:t>
            </a:r>
          </a:p>
        </p:txBody>
      </p:sp>
    </p:spTree>
    <p:extLst>
      <p:ext uri="{BB962C8B-B14F-4D97-AF65-F5344CB8AC3E}">
        <p14:creationId xmlns:p14="http://schemas.microsoft.com/office/powerpoint/2010/main" val="1738742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z="3600" dirty="0">
                <a:solidFill>
                  <a:srgbClr val="660066"/>
                </a:solidFill>
                <a:latin typeface="Verdana" charset="0"/>
                <a:cs typeface="Verdana" charset="0"/>
              </a:rPr>
              <a:t>HPV Vaccination</a:t>
            </a:r>
          </a:p>
        </p:txBody>
      </p:sp>
      <p:sp>
        <p:nvSpPr>
          <p:cNvPr id="3" name="TextBox 2"/>
          <p:cNvSpPr txBox="1"/>
          <p:nvPr/>
        </p:nvSpPr>
        <p:spPr>
          <a:xfrm>
            <a:off x="803872" y="1506784"/>
            <a:ext cx="7492051" cy="5262979"/>
          </a:xfrm>
          <a:prstGeom prst="rect">
            <a:avLst/>
          </a:prstGeom>
          <a:noFill/>
        </p:spPr>
        <p:txBody>
          <a:bodyPr wrap="square" rtlCol="0">
            <a:spAutoFit/>
          </a:bodyPr>
          <a:lstStyle/>
          <a:p>
            <a:r>
              <a:rPr lang="en-US" sz="2400" b="1" dirty="0" smtClean="0">
                <a:latin typeface="Arial"/>
                <a:cs typeface="Arial"/>
              </a:rPr>
              <a:t>HPV vaccine is recommended for:</a:t>
            </a:r>
          </a:p>
          <a:p>
            <a:pPr marL="285750" indent="-285750">
              <a:buFont typeface="Arial"/>
              <a:buChar char="•"/>
            </a:pPr>
            <a:endParaRPr lang="en-US" sz="2400" dirty="0">
              <a:latin typeface="Arial"/>
              <a:cs typeface="Arial"/>
            </a:endParaRPr>
          </a:p>
          <a:p>
            <a:pPr marL="285750" indent="-285750">
              <a:buFont typeface="Arial"/>
              <a:buChar char="•"/>
            </a:pPr>
            <a:r>
              <a:rPr lang="en-US" sz="2400" dirty="0" smtClean="0">
                <a:latin typeface="Arial"/>
                <a:cs typeface="Arial"/>
              </a:rPr>
              <a:t>Girls and boys ages 11 to 12 (can be started as early as age 9)</a:t>
            </a:r>
          </a:p>
          <a:p>
            <a:pPr marL="285750" indent="-285750">
              <a:buFont typeface="Arial"/>
              <a:buChar char="•"/>
            </a:pPr>
            <a:endParaRPr lang="en-US" sz="2400" dirty="0" smtClean="0">
              <a:latin typeface="Arial"/>
              <a:cs typeface="Arial"/>
            </a:endParaRPr>
          </a:p>
          <a:p>
            <a:pPr marL="285750" indent="-285750">
              <a:buFont typeface="Arial"/>
              <a:buChar char="•"/>
            </a:pPr>
            <a:r>
              <a:rPr lang="en-US" sz="2400" dirty="0">
                <a:latin typeface="Arial"/>
                <a:cs typeface="Arial"/>
              </a:rPr>
              <a:t>G</a:t>
            </a:r>
            <a:r>
              <a:rPr lang="en-US" sz="2400" dirty="0" smtClean="0">
                <a:latin typeface="Arial"/>
                <a:cs typeface="Arial"/>
              </a:rPr>
              <a:t>irls and young women ages 13 to 26 who have not received vaccine</a:t>
            </a:r>
          </a:p>
          <a:p>
            <a:pPr marL="285750" indent="-285750">
              <a:buFont typeface="Arial"/>
              <a:buChar char="•"/>
            </a:pPr>
            <a:endParaRPr lang="en-US" sz="2400" dirty="0" smtClean="0">
              <a:latin typeface="Arial"/>
              <a:cs typeface="Arial"/>
            </a:endParaRPr>
          </a:p>
          <a:p>
            <a:pPr marL="285750" indent="-285750">
              <a:buFont typeface="Arial"/>
              <a:buChar char="•"/>
            </a:pPr>
            <a:r>
              <a:rPr lang="en-US" sz="2400" dirty="0" smtClean="0">
                <a:latin typeface="Arial"/>
                <a:cs typeface="Arial"/>
              </a:rPr>
              <a:t>Boys and young men ages 13 to 21 who have not received vaccine</a:t>
            </a:r>
          </a:p>
          <a:p>
            <a:pPr marL="285750" indent="-285750">
              <a:buFont typeface="Arial"/>
              <a:buChar char="•"/>
            </a:pPr>
            <a:endParaRPr lang="en-US" sz="2400" dirty="0" smtClean="0">
              <a:latin typeface="Arial"/>
              <a:cs typeface="Arial"/>
            </a:endParaRPr>
          </a:p>
          <a:p>
            <a:pPr marL="285750" indent="-285750">
              <a:buFont typeface="Arial"/>
              <a:buChar char="•"/>
            </a:pPr>
            <a:r>
              <a:rPr lang="en-US" sz="2400" dirty="0" smtClean="0">
                <a:latin typeface="Arial"/>
                <a:cs typeface="Arial"/>
              </a:rPr>
              <a:t>Gay, bisexual, men who have sex with men, and </a:t>
            </a:r>
            <a:r>
              <a:rPr lang="en-US" sz="2400" dirty="0" err="1" smtClean="0">
                <a:latin typeface="Arial"/>
                <a:cs typeface="Arial"/>
              </a:rPr>
              <a:t>immunocompromised</a:t>
            </a:r>
            <a:r>
              <a:rPr lang="en-US" sz="2400" dirty="0" smtClean="0">
                <a:latin typeface="Arial"/>
                <a:cs typeface="Arial"/>
              </a:rPr>
              <a:t> people who have not been vaccinated previously </a:t>
            </a:r>
            <a:endParaRPr lang="en-US" sz="2400" dirty="0">
              <a:latin typeface="Arial"/>
              <a:cs typeface="Arial"/>
            </a:endParaRPr>
          </a:p>
        </p:txBody>
      </p:sp>
    </p:spTree>
    <p:extLst>
      <p:ext uri="{BB962C8B-B14F-4D97-AF65-F5344CB8AC3E}">
        <p14:creationId xmlns:p14="http://schemas.microsoft.com/office/powerpoint/2010/main" val="82481558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algn="ctr" eaLnBrk="1" hangingPunct="1"/>
            <a:r>
              <a:rPr lang="en-US" dirty="0">
                <a:solidFill>
                  <a:srgbClr val="660066"/>
                </a:solidFill>
                <a:latin typeface="Arial" charset="0"/>
              </a:rPr>
              <a:t>Presentation Outline</a:t>
            </a:r>
          </a:p>
        </p:txBody>
      </p:sp>
      <p:sp>
        <p:nvSpPr>
          <p:cNvPr id="7172" name="Rectangle 3"/>
          <p:cNvSpPr>
            <a:spLocks noGrp="1" noChangeArrowheads="1"/>
          </p:cNvSpPr>
          <p:nvPr>
            <p:ph idx="1"/>
          </p:nvPr>
        </p:nvSpPr>
        <p:spPr>
          <a:xfrm>
            <a:off x="611188" y="1447800"/>
            <a:ext cx="8075612" cy="2552700"/>
          </a:xfrm>
          <a:noFill/>
          <a:ln>
            <a:noFill/>
          </a:ln>
        </p:spPr>
        <p:style>
          <a:lnRef idx="2">
            <a:schemeClr val="dk1"/>
          </a:lnRef>
          <a:fillRef idx="1">
            <a:schemeClr val="lt1"/>
          </a:fillRef>
          <a:effectRef idx="0">
            <a:schemeClr val="dk1"/>
          </a:effectRef>
          <a:fontRef idx="minor">
            <a:schemeClr val="dk1"/>
          </a:fontRef>
        </p:style>
        <p:txBody>
          <a:bodyPr>
            <a:noAutofit/>
          </a:bodyPr>
          <a:lstStyle/>
          <a:p>
            <a:pPr marL="533400" indent="-533400" eaLnBrk="1" hangingPunct="1">
              <a:spcBef>
                <a:spcPct val="0"/>
              </a:spcBef>
            </a:pPr>
            <a:r>
              <a:rPr lang="en-US" sz="2000" b="1" dirty="0" smtClean="0">
                <a:latin typeface="Arial" charset="0"/>
              </a:rPr>
              <a:t>What is cervical cancer?</a:t>
            </a:r>
            <a:endParaRPr lang="en-US" sz="2000" b="1" dirty="0">
              <a:latin typeface="Arial" charset="0"/>
            </a:endParaRPr>
          </a:p>
          <a:p>
            <a:pPr marL="914400" lvl="1" indent="-457200" eaLnBrk="1" hangingPunct="1">
              <a:spcBef>
                <a:spcPct val="0"/>
              </a:spcBef>
            </a:pPr>
            <a:r>
              <a:rPr lang="en-US" sz="2000" dirty="0" smtClean="0">
                <a:latin typeface="Arial" charset="0"/>
              </a:rPr>
              <a:t>Risk factors for cervical</a:t>
            </a:r>
          </a:p>
          <a:p>
            <a:pPr marL="914400" lvl="1" indent="-457200" eaLnBrk="1" hangingPunct="1">
              <a:spcBef>
                <a:spcPct val="0"/>
              </a:spcBef>
            </a:pPr>
            <a:r>
              <a:rPr lang="en-US" sz="2000" dirty="0" smtClean="0">
                <a:latin typeface="Arial" charset="0"/>
              </a:rPr>
              <a:t>Cervical cancer rates</a:t>
            </a:r>
          </a:p>
          <a:p>
            <a:pPr marL="914400" lvl="1" indent="-457200" eaLnBrk="1" hangingPunct="1">
              <a:spcBef>
                <a:spcPct val="0"/>
              </a:spcBef>
            </a:pPr>
            <a:r>
              <a:rPr lang="en-US" sz="2000" dirty="0" smtClean="0">
                <a:latin typeface="Arial" charset="0"/>
              </a:rPr>
              <a:t>Cervical cancer disparities</a:t>
            </a:r>
            <a:endParaRPr lang="en-US" sz="2000" dirty="0">
              <a:latin typeface="Arial" charset="0"/>
            </a:endParaRPr>
          </a:p>
          <a:p>
            <a:pPr marL="914400" lvl="1" indent="-457200" eaLnBrk="1" hangingPunct="1">
              <a:spcBef>
                <a:spcPct val="0"/>
              </a:spcBef>
            </a:pPr>
            <a:endParaRPr lang="en-US" sz="2000" dirty="0">
              <a:latin typeface="Arial" charset="0"/>
            </a:endParaRPr>
          </a:p>
          <a:p>
            <a:pPr marL="533400" indent="-533400" eaLnBrk="1" hangingPunct="1">
              <a:spcBef>
                <a:spcPct val="0"/>
              </a:spcBef>
            </a:pPr>
            <a:r>
              <a:rPr lang="en-US" sz="2000" b="1" dirty="0" smtClean="0">
                <a:latin typeface="Arial" charset="0"/>
              </a:rPr>
              <a:t>What is HPV?</a:t>
            </a:r>
            <a:endParaRPr lang="en-US" sz="2000" b="1" dirty="0">
              <a:latin typeface="Arial" charset="0"/>
            </a:endParaRPr>
          </a:p>
          <a:p>
            <a:pPr marL="914400" lvl="1" indent="-457200" eaLnBrk="1" hangingPunct="1">
              <a:spcBef>
                <a:spcPct val="0"/>
              </a:spcBef>
            </a:pPr>
            <a:r>
              <a:rPr lang="en-US" sz="2000" dirty="0" smtClean="0">
                <a:latin typeface="Arial" charset="0"/>
              </a:rPr>
              <a:t>HPV </a:t>
            </a:r>
            <a:r>
              <a:rPr lang="en-US" sz="2000" dirty="0">
                <a:latin typeface="Arial" charset="0"/>
              </a:rPr>
              <a:t>and the link to cervical cancer</a:t>
            </a:r>
          </a:p>
          <a:p>
            <a:pPr marL="914400" lvl="1" indent="-457200" eaLnBrk="1" hangingPunct="1">
              <a:spcBef>
                <a:spcPct val="0"/>
              </a:spcBef>
            </a:pPr>
            <a:r>
              <a:rPr lang="en-US" sz="2000" dirty="0">
                <a:latin typeface="Arial" charset="0"/>
              </a:rPr>
              <a:t>HPV </a:t>
            </a:r>
            <a:r>
              <a:rPr lang="en-US" sz="2000" dirty="0" smtClean="0">
                <a:latin typeface="Arial" charset="0"/>
              </a:rPr>
              <a:t>transmission</a:t>
            </a:r>
          </a:p>
          <a:p>
            <a:pPr marL="914400" lvl="1" indent="-457200" eaLnBrk="1" hangingPunct="1">
              <a:spcBef>
                <a:spcPct val="0"/>
              </a:spcBef>
            </a:pPr>
            <a:r>
              <a:rPr lang="en-US" sz="2000" dirty="0" smtClean="0">
                <a:latin typeface="Arial" charset="0"/>
              </a:rPr>
              <a:t>HPV prevention</a:t>
            </a:r>
          </a:p>
          <a:p>
            <a:pPr marL="914400" lvl="1" indent="-457200" eaLnBrk="1" hangingPunct="1">
              <a:spcBef>
                <a:spcPct val="0"/>
              </a:spcBef>
            </a:pPr>
            <a:endParaRPr lang="en-US" sz="2000" b="1" dirty="0">
              <a:latin typeface="Arial" charset="0"/>
            </a:endParaRPr>
          </a:p>
          <a:p>
            <a:pPr>
              <a:spcBef>
                <a:spcPct val="0"/>
              </a:spcBef>
            </a:pPr>
            <a:r>
              <a:rPr lang="en-US" sz="2000" b="1" dirty="0" smtClean="0">
                <a:latin typeface="Arial" charset="0"/>
              </a:rPr>
              <a:t>Cervical cancer prevention</a:t>
            </a:r>
            <a:endParaRPr lang="en-US" sz="2000" b="1" dirty="0">
              <a:latin typeface="Arial" charset="0"/>
            </a:endParaRPr>
          </a:p>
          <a:p>
            <a:pPr marL="914400" lvl="1" indent="-457200" eaLnBrk="1" hangingPunct="1">
              <a:spcBef>
                <a:spcPct val="0"/>
              </a:spcBef>
            </a:pPr>
            <a:r>
              <a:rPr lang="en-US" sz="2000" dirty="0" smtClean="0">
                <a:latin typeface="Arial" charset="0"/>
              </a:rPr>
              <a:t>HPV vaccination</a:t>
            </a:r>
            <a:endParaRPr lang="en-US" sz="2000" dirty="0">
              <a:latin typeface="Arial" charset="0"/>
            </a:endParaRPr>
          </a:p>
          <a:p>
            <a:pPr marL="914400" lvl="1" indent="-457200" eaLnBrk="1" hangingPunct="1">
              <a:spcBef>
                <a:spcPct val="0"/>
              </a:spcBef>
            </a:pPr>
            <a:r>
              <a:rPr lang="en-US" sz="2000" dirty="0" smtClean="0">
                <a:latin typeface="Arial" charset="0"/>
              </a:rPr>
              <a:t>Cervical cancer screening</a:t>
            </a:r>
          </a:p>
          <a:p>
            <a:pPr marL="914400" lvl="1" indent="-457200" eaLnBrk="1" hangingPunct="1">
              <a:spcBef>
                <a:spcPct val="0"/>
              </a:spcBef>
            </a:pPr>
            <a:endParaRPr lang="en-US" sz="2000" dirty="0">
              <a:latin typeface="Arial" charset="0"/>
            </a:endParaRPr>
          </a:p>
          <a:p>
            <a:pPr marL="400050">
              <a:spcBef>
                <a:spcPct val="0"/>
              </a:spcBef>
            </a:pPr>
            <a:r>
              <a:rPr lang="en-US" sz="2000" b="1" dirty="0" smtClean="0">
                <a:latin typeface="Arial" charset="0"/>
              </a:rPr>
              <a:t>Cervical cancer treatment options</a:t>
            </a:r>
          </a:p>
          <a:p>
            <a:pPr marL="400050">
              <a:spcBef>
                <a:spcPct val="0"/>
              </a:spcBef>
            </a:pPr>
            <a:endParaRPr lang="en-US" sz="2000" dirty="0">
              <a:latin typeface="Arial" charset="0"/>
            </a:endParaRPr>
          </a:p>
          <a:p>
            <a:pPr marL="400050">
              <a:spcBef>
                <a:spcPct val="0"/>
              </a:spcBef>
            </a:pPr>
            <a:r>
              <a:rPr lang="en-US" sz="2000" b="1" dirty="0" smtClean="0">
                <a:latin typeface="Arial" charset="0"/>
              </a:rPr>
              <a:t>Conclusion</a:t>
            </a:r>
            <a:endParaRPr lang="en-US" sz="2000" b="1" dirty="0">
              <a:latin typeface="Arial" charset="0"/>
            </a:endParaRPr>
          </a:p>
          <a:p>
            <a:pPr marL="457200" lvl="1" indent="0" eaLnBrk="1" hangingPunct="1">
              <a:lnSpc>
                <a:spcPct val="90000"/>
              </a:lnSpc>
              <a:spcBef>
                <a:spcPct val="0"/>
              </a:spcBef>
              <a:buNone/>
            </a:pPr>
            <a:endParaRPr lang="en-US" sz="2000" dirty="0">
              <a:latin typeface="Arial" charset="0"/>
            </a:endParaRPr>
          </a:p>
        </p:txBody>
      </p:sp>
      <p:sp>
        <p:nvSpPr>
          <p:cNvPr id="7170"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2D6370CC-64B7-5743-AA0B-F5CA7A107B11}" type="slidenum">
              <a:rPr lang="en-US"/>
              <a:pPr/>
              <a:t>3</a:t>
            </a:fld>
            <a:endParaRPr lang="en-US"/>
          </a:p>
        </p:txBody>
      </p:sp>
    </p:spTree>
    <p:extLst>
      <p:ext uri="{BB962C8B-B14F-4D97-AF65-F5344CB8AC3E}">
        <p14:creationId xmlns:p14="http://schemas.microsoft.com/office/powerpoint/2010/main" val="19573503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pPr eaLnBrk="1" hangingPunct="1"/>
            <a:r>
              <a:rPr lang="en-US" sz="3600" dirty="0" smtClean="0">
                <a:solidFill>
                  <a:srgbClr val="660066"/>
                </a:solidFill>
                <a:latin typeface="Verdana" charset="0"/>
                <a:cs typeface="Verdana" charset="0"/>
              </a:rPr>
              <a:t>Age recommendations for Vaccine</a:t>
            </a:r>
            <a:endParaRPr lang="en-US" sz="3600" dirty="0">
              <a:solidFill>
                <a:srgbClr val="660066"/>
              </a:solidFill>
              <a:latin typeface="Verdana" charset="0"/>
              <a:cs typeface="Verdana" charset="0"/>
            </a:endParaRPr>
          </a:p>
        </p:txBody>
      </p:sp>
      <p:sp>
        <p:nvSpPr>
          <p:cNvPr id="3" name="TextBox 2"/>
          <p:cNvSpPr txBox="1"/>
          <p:nvPr/>
        </p:nvSpPr>
        <p:spPr>
          <a:xfrm>
            <a:off x="803872" y="1171007"/>
            <a:ext cx="7882928" cy="6370974"/>
          </a:xfrm>
          <a:prstGeom prst="rect">
            <a:avLst/>
          </a:prstGeom>
          <a:noFill/>
        </p:spPr>
        <p:txBody>
          <a:bodyPr wrap="square" rtlCol="0">
            <a:spAutoFit/>
          </a:bodyPr>
          <a:lstStyle/>
          <a:p>
            <a:endParaRPr lang="en-US" sz="2400" dirty="0">
              <a:latin typeface="Arial"/>
              <a:cs typeface="Arial"/>
            </a:endParaRPr>
          </a:p>
          <a:p>
            <a:pPr marL="285750" indent="-285750">
              <a:buFont typeface="Arial"/>
              <a:buChar char="•"/>
            </a:pPr>
            <a:r>
              <a:rPr lang="en-US" sz="2400" dirty="0" smtClean="0">
                <a:latin typeface="Arial"/>
                <a:cs typeface="Arial"/>
              </a:rPr>
              <a:t>Girls and boys should receive the HPV vaccine before they come in contact with HPV – before they are sexually active, even if that means skin to skin contact in the genital region</a:t>
            </a:r>
          </a:p>
          <a:p>
            <a:pPr marL="285750" indent="-285750">
              <a:buFont typeface="Arial"/>
              <a:buChar char="•"/>
            </a:pPr>
            <a:endParaRPr lang="en-US" sz="2400" dirty="0" smtClean="0">
              <a:latin typeface="Arial"/>
              <a:cs typeface="Arial"/>
            </a:endParaRPr>
          </a:p>
          <a:p>
            <a:pPr marL="285750" indent="-285750">
              <a:buFont typeface="Arial"/>
              <a:buChar char="•"/>
            </a:pPr>
            <a:r>
              <a:rPr lang="en-US" sz="2400" dirty="0" smtClean="0">
                <a:latin typeface="Arial"/>
                <a:cs typeface="Arial"/>
              </a:rPr>
              <a:t>The immune system responds better to the vaccine in younger children</a:t>
            </a:r>
          </a:p>
          <a:p>
            <a:pPr marL="285750" indent="-285750">
              <a:buFont typeface="Arial"/>
              <a:buChar char="•"/>
            </a:pPr>
            <a:endParaRPr lang="en-US" sz="2400" dirty="0" smtClean="0">
              <a:latin typeface="Arial"/>
              <a:cs typeface="Arial"/>
            </a:endParaRPr>
          </a:p>
          <a:p>
            <a:pPr marL="285750" indent="-285750">
              <a:buFont typeface="Arial"/>
              <a:buChar char="•"/>
            </a:pPr>
            <a:r>
              <a:rPr lang="en-US" sz="2400" dirty="0" smtClean="0">
                <a:latin typeface="Arial"/>
                <a:cs typeface="Arial"/>
              </a:rPr>
              <a:t>Clinical trials showed limited or no protection against HPV-related diseases in women 26 and older</a:t>
            </a:r>
          </a:p>
          <a:p>
            <a:pPr marL="285750" indent="-285750">
              <a:buFont typeface="Arial"/>
              <a:buChar char="•"/>
            </a:pPr>
            <a:endParaRPr lang="en-US" sz="2400" dirty="0">
              <a:latin typeface="Arial"/>
              <a:cs typeface="Arial"/>
            </a:endParaRPr>
          </a:p>
          <a:p>
            <a:pPr marL="285750" indent="-285750">
              <a:buFont typeface="Arial"/>
              <a:buChar char="•"/>
            </a:pPr>
            <a:r>
              <a:rPr lang="en-US" sz="2400" dirty="0" smtClean="0">
                <a:latin typeface="Arial"/>
                <a:cs typeface="Arial"/>
              </a:rPr>
              <a:t>Girls and women who have been vaccinated should still be screened, starting at age 21</a:t>
            </a:r>
          </a:p>
          <a:p>
            <a:pPr marL="285750" indent="-285750">
              <a:buFont typeface="Arial"/>
              <a:buChar char="•"/>
            </a:pPr>
            <a:endParaRPr lang="en-US" sz="2400" dirty="0" smtClean="0">
              <a:latin typeface="Arial"/>
              <a:cs typeface="Arial"/>
            </a:endParaRPr>
          </a:p>
          <a:p>
            <a:pPr marL="285750" indent="-285750">
              <a:buFont typeface="Arial"/>
              <a:buChar char="•"/>
            </a:pPr>
            <a:endParaRPr lang="en-US" sz="2400" dirty="0" smtClean="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85131074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z="3600" dirty="0">
                <a:solidFill>
                  <a:srgbClr val="660066"/>
                </a:solidFill>
                <a:latin typeface="Verdana" charset="0"/>
                <a:cs typeface="Verdana" charset="0"/>
              </a:rPr>
              <a:t>HPV </a:t>
            </a:r>
            <a:r>
              <a:rPr lang="en-US" sz="3600" dirty="0" smtClean="0">
                <a:solidFill>
                  <a:srgbClr val="660066"/>
                </a:solidFill>
                <a:latin typeface="Verdana" charset="0"/>
                <a:cs typeface="Verdana" charset="0"/>
              </a:rPr>
              <a:t>Vaccination Dosing Schedule</a:t>
            </a:r>
            <a:endParaRPr lang="en-US" sz="3600" dirty="0">
              <a:solidFill>
                <a:srgbClr val="660066"/>
              </a:solidFill>
              <a:latin typeface="Verdana" charset="0"/>
              <a:cs typeface="Verdana" charset="0"/>
            </a:endParaRPr>
          </a:p>
        </p:txBody>
      </p:sp>
      <p:sp>
        <p:nvSpPr>
          <p:cNvPr id="3" name="TextBox 2"/>
          <p:cNvSpPr txBox="1"/>
          <p:nvPr/>
        </p:nvSpPr>
        <p:spPr>
          <a:xfrm>
            <a:off x="803872" y="1623576"/>
            <a:ext cx="7492051" cy="4154983"/>
          </a:xfrm>
          <a:prstGeom prst="rect">
            <a:avLst/>
          </a:prstGeom>
          <a:noFill/>
        </p:spPr>
        <p:txBody>
          <a:bodyPr wrap="square" rtlCol="0">
            <a:spAutoFit/>
          </a:bodyPr>
          <a:lstStyle/>
          <a:p>
            <a:r>
              <a:rPr lang="en-US" sz="2400" b="1" dirty="0" smtClean="0">
                <a:latin typeface="Arial"/>
                <a:cs typeface="Arial"/>
              </a:rPr>
              <a:t>For children starting the vaccination series before their 15</a:t>
            </a:r>
            <a:r>
              <a:rPr lang="en-US" sz="2400" b="1" baseline="30000" dirty="0" smtClean="0">
                <a:latin typeface="Arial"/>
                <a:cs typeface="Arial"/>
              </a:rPr>
              <a:t>th</a:t>
            </a:r>
            <a:r>
              <a:rPr lang="en-US" sz="2400" b="1" dirty="0" smtClean="0">
                <a:latin typeface="Arial"/>
                <a:cs typeface="Arial"/>
              </a:rPr>
              <a:t> birthday:</a:t>
            </a:r>
          </a:p>
          <a:p>
            <a:pPr marL="285750" indent="-285750">
              <a:buFont typeface="Arial"/>
              <a:buChar char="•"/>
            </a:pPr>
            <a:endParaRPr lang="en-US" sz="2400" dirty="0">
              <a:latin typeface="Arial"/>
              <a:cs typeface="Arial"/>
            </a:endParaRPr>
          </a:p>
          <a:p>
            <a:pPr marL="285750" indent="-285750">
              <a:buFont typeface="Arial"/>
              <a:buChar char="•"/>
            </a:pPr>
            <a:r>
              <a:rPr lang="en-US" sz="2400" dirty="0" smtClean="0">
                <a:latin typeface="Arial"/>
                <a:cs typeface="Arial"/>
              </a:rPr>
              <a:t>Two doses: 2</a:t>
            </a:r>
            <a:r>
              <a:rPr lang="en-US" sz="2400" baseline="30000" dirty="0" smtClean="0">
                <a:latin typeface="Arial"/>
                <a:cs typeface="Arial"/>
              </a:rPr>
              <a:t>nd</a:t>
            </a:r>
            <a:r>
              <a:rPr lang="en-US" sz="2400" dirty="0" smtClean="0">
                <a:latin typeface="Arial"/>
                <a:cs typeface="Arial"/>
              </a:rPr>
              <a:t> dose given 6 to 12 months after the first dose</a:t>
            </a:r>
          </a:p>
          <a:p>
            <a:pPr marL="285750" indent="-285750">
              <a:buFont typeface="Arial"/>
              <a:buChar char="•"/>
            </a:pPr>
            <a:endParaRPr lang="en-US" sz="2400" dirty="0" smtClean="0">
              <a:latin typeface="Arial"/>
              <a:cs typeface="Arial"/>
            </a:endParaRPr>
          </a:p>
          <a:p>
            <a:r>
              <a:rPr lang="en-US" sz="2400" b="1" dirty="0" smtClean="0">
                <a:latin typeface="Arial"/>
                <a:cs typeface="Arial"/>
              </a:rPr>
              <a:t>For teens and young adults starting the series after age 15:</a:t>
            </a:r>
          </a:p>
          <a:p>
            <a:endParaRPr lang="en-US" sz="2400" b="1" dirty="0" smtClean="0">
              <a:latin typeface="Arial"/>
              <a:cs typeface="Arial"/>
            </a:endParaRPr>
          </a:p>
          <a:p>
            <a:pPr marL="285750" indent="-285750">
              <a:buFont typeface="Arial"/>
              <a:buChar char="•"/>
            </a:pPr>
            <a:r>
              <a:rPr lang="en-US" sz="2400" dirty="0" smtClean="0">
                <a:latin typeface="Arial"/>
                <a:cs typeface="Arial"/>
              </a:rPr>
              <a:t>Three doses: at month 0, 1-2 and 6 months</a:t>
            </a:r>
          </a:p>
          <a:p>
            <a:pPr marL="285750" indent="-285750">
              <a:buFont typeface="Arial"/>
              <a:buChar char="•"/>
            </a:pPr>
            <a:endParaRPr lang="en-US" sz="2400" dirty="0" smtClean="0">
              <a:latin typeface="Arial"/>
              <a:cs typeface="Arial"/>
            </a:endParaRPr>
          </a:p>
        </p:txBody>
      </p:sp>
    </p:spTree>
    <p:extLst>
      <p:ext uri="{BB962C8B-B14F-4D97-AF65-F5344CB8AC3E}">
        <p14:creationId xmlns:p14="http://schemas.microsoft.com/office/powerpoint/2010/main" val="1684293549"/>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fontScale="90000"/>
          </a:bodyPr>
          <a:lstStyle/>
          <a:p>
            <a:pPr algn="ctr" eaLnBrk="1" hangingPunct="1"/>
            <a:r>
              <a:rPr lang="en-US">
                <a:solidFill>
                  <a:srgbClr val="660066"/>
                </a:solidFill>
                <a:latin typeface="Arial" charset="0"/>
              </a:rPr>
              <a:t>Cervical Cancer </a:t>
            </a:r>
            <a:br>
              <a:rPr lang="en-US">
                <a:solidFill>
                  <a:srgbClr val="660066"/>
                </a:solidFill>
                <a:latin typeface="Arial" charset="0"/>
              </a:rPr>
            </a:br>
            <a:r>
              <a:rPr lang="en-US">
                <a:solidFill>
                  <a:srgbClr val="660066"/>
                </a:solidFill>
                <a:latin typeface="Arial" charset="0"/>
              </a:rPr>
              <a:t>Screening Methods</a:t>
            </a:r>
          </a:p>
        </p:txBody>
      </p:sp>
      <p:sp>
        <p:nvSpPr>
          <p:cNvPr id="32772" name="Rectangle 3"/>
          <p:cNvSpPr>
            <a:spLocks noGrp="1" noChangeArrowheads="1"/>
          </p:cNvSpPr>
          <p:nvPr>
            <p:ph idx="1"/>
          </p:nvPr>
        </p:nvSpPr>
        <p:spPr>
          <a:xfrm>
            <a:off x="609600" y="1967092"/>
            <a:ext cx="8001000" cy="4114800"/>
          </a:xfrm>
          <a:noFill/>
        </p:spPr>
        <p:txBody>
          <a:bodyPr>
            <a:normAutofit lnSpcReduction="10000"/>
          </a:bodyPr>
          <a:lstStyle/>
          <a:p>
            <a:pPr>
              <a:spcBef>
                <a:spcPts val="0"/>
              </a:spcBef>
            </a:pPr>
            <a:r>
              <a:rPr lang="en-US" sz="2400" b="1" dirty="0" smtClean="0">
                <a:latin typeface="Arial" charset="0"/>
              </a:rPr>
              <a:t>Pap test: </a:t>
            </a:r>
            <a:r>
              <a:rPr lang="en-US" sz="2400" dirty="0" smtClean="0">
                <a:latin typeface="Arial" charset="0"/>
              </a:rPr>
              <a:t>Looks for cell changes in the cervix</a:t>
            </a:r>
          </a:p>
          <a:p>
            <a:pPr>
              <a:spcBef>
                <a:spcPts val="0"/>
              </a:spcBef>
            </a:pPr>
            <a:endParaRPr lang="en-US" sz="2400" dirty="0" smtClean="0">
              <a:latin typeface="Arial" charset="0"/>
            </a:endParaRPr>
          </a:p>
          <a:p>
            <a:pPr>
              <a:spcBef>
                <a:spcPts val="0"/>
              </a:spcBef>
            </a:pPr>
            <a:r>
              <a:rPr lang="en-US" sz="2400" b="1" dirty="0" smtClean="0">
                <a:latin typeface="Arial" charset="0"/>
              </a:rPr>
              <a:t>HPV test: </a:t>
            </a:r>
            <a:r>
              <a:rPr lang="en-US" sz="2400" dirty="0" smtClean="0">
                <a:latin typeface="Arial" charset="0"/>
              </a:rPr>
              <a:t>Looks for the HPV virus that causes these cell changes</a:t>
            </a:r>
          </a:p>
          <a:p>
            <a:pPr>
              <a:spcBef>
                <a:spcPts val="0"/>
              </a:spcBef>
            </a:pPr>
            <a:endParaRPr lang="en-US" sz="2400" b="1" dirty="0">
              <a:latin typeface="Arial" charset="0"/>
            </a:endParaRPr>
          </a:p>
          <a:p>
            <a:pPr marL="0" indent="0">
              <a:spcBef>
                <a:spcPts val="0"/>
              </a:spcBef>
              <a:buNone/>
            </a:pPr>
            <a:r>
              <a:rPr lang="en-US" sz="2400" b="1" dirty="0" smtClean="0">
                <a:latin typeface="Arial" charset="0"/>
              </a:rPr>
              <a:t>How are the tests done?</a:t>
            </a:r>
          </a:p>
          <a:p>
            <a:pPr>
              <a:spcBef>
                <a:spcPts val="0"/>
              </a:spcBef>
            </a:pPr>
            <a:r>
              <a:rPr lang="en-US" sz="2400" dirty="0" smtClean="0">
                <a:latin typeface="Arial" charset="0"/>
              </a:rPr>
              <a:t>During a pelvic exam, a speculum is used to open up the cervix.</a:t>
            </a:r>
          </a:p>
          <a:p>
            <a:pPr>
              <a:spcBef>
                <a:spcPts val="0"/>
              </a:spcBef>
            </a:pPr>
            <a:r>
              <a:rPr lang="en-US" sz="2400" dirty="0" smtClean="0">
                <a:latin typeface="Arial" charset="0"/>
              </a:rPr>
              <a:t>A swab is moved around the cervix to collect cells.</a:t>
            </a:r>
          </a:p>
          <a:p>
            <a:pPr>
              <a:spcBef>
                <a:spcPts val="0"/>
              </a:spcBef>
            </a:pPr>
            <a:r>
              <a:rPr lang="en-US" sz="2400" dirty="0" smtClean="0">
                <a:latin typeface="Arial" charset="0"/>
              </a:rPr>
              <a:t>The cells are put into a vial filled with liquid.</a:t>
            </a:r>
          </a:p>
          <a:p>
            <a:pPr>
              <a:spcBef>
                <a:spcPts val="0"/>
              </a:spcBef>
            </a:pPr>
            <a:r>
              <a:rPr lang="en-US" sz="2400" dirty="0" smtClean="0">
                <a:latin typeface="Arial" charset="0"/>
              </a:rPr>
              <a:t>The vial is sent out to the lab where a Pap test and/or an HPV test can be done from the same sample.</a:t>
            </a:r>
          </a:p>
        </p:txBody>
      </p:sp>
      <p:sp>
        <p:nvSpPr>
          <p:cNvPr id="32770"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2BA8C24E-5464-0044-8082-20BC064A2261}" type="slidenum">
              <a:rPr lang="en-US"/>
              <a:pPr/>
              <a:t>32</a:t>
            </a:fld>
            <a:endParaRPr lang="en-US"/>
          </a:p>
        </p:txBody>
      </p:sp>
    </p:spTree>
    <p:extLst>
      <p:ext uri="{BB962C8B-B14F-4D97-AF65-F5344CB8AC3E}">
        <p14:creationId xmlns:p14="http://schemas.microsoft.com/office/powerpoint/2010/main" val="34663582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fontScale="90000"/>
          </a:bodyPr>
          <a:lstStyle/>
          <a:p>
            <a:pPr algn="ctr" eaLnBrk="1" hangingPunct="1"/>
            <a:r>
              <a:rPr lang="en-US">
                <a:solidFill>
                  <a:srgbClr val="660066"/>
                </a:solidFill>
                <a:latin typeface="Arial" charset="0"/>
              </a:rPr>
              <a:t>Cervical Cancer </a:t>
            </a:r>
            <a:br>
              <a:rPr lang="en-US">
                <a:solidFill>
                  <a:srgbClr val="660066"/>
                </a:solidFill>
                <a:latin typeface="Arial" charset="0"/>
              </a:rPr>
            </a:br>
            <a:r>
              <a:rPr lang="en-US">
                <a:solidFill>
                  <a:srgbClr val="660066"/>
                </a:solidFill>
                <a:latin typeface="Arial" charset="0"/>
              </a:rPr>
              <a:t>Screening Methods</a:t>
            </a:r>
          </a:p>
        </p:txBody>
      </p:sp>
      <p:sp>
        <p:nvSpPr>
          <p:cNvPr id="32770"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2BA8C24E-5464-0044-8082-20BC064A2261}" type="slidenum">
              <a:rPr lang="en-US"/>
              <a:pPr/>
              <a:t>33</a:t>
            </a:fld>
            <a:endParaRPr lang="en-US"/>
          </a:p>
        </p:txBody>
      </p:sp>
      <p:pic>
        <p:nvPicPr>
          <p:cNvPr id="3" name="Picture 2"/>
          <p:cNvPicPr>
            <a:picLocks noChangeAspect="1"/>
          </p:cNvPicPr>
          <p:nvPr/>
        </p:nvPicPr>
        <p:blipFill>
          <a:blip r:embed="rId3"/>
          <a:stretch>
            <a:fillRect/>
          </a:stretch>
        </p:blipFill>
        <p:spPr>
          <a:xfrm>
            <a:off x="211667" y="2197099"/>
            <a:ext cx="3943017" cy="2953457"/>
          </a:xfrm>
          <a:prstGeom prst="rect">
            <a:avLst/>
          </a:prstGeom>
        </p:spPr>
      </p:pic>
      <p:pic>
        <p:nvPicPr>
          <p:cNvPr id="4" name="Picture 3"/>
          <p:cNvPicPr>
            <a:picLocks noChangeAspect="1"/>
          </p:cNvPicPr>
          <p:nvPr/>
        </p:nvPicPr>
        <p:blipFill>
          <a:blip r:embed="rId4"/>
          <a:stretch>
            <a:fillRect/>
          </a:stretch>
        </p:blipFill>
        <p:spPr>
          <a:xfrm>
            <a:off x="4998652" y="2197099"/>
            <a:ext cx="3688148" cy="2953457"/>
          </a:xfrm>
          <a:prstGeom prst="rect">
            <a:avLst/>
          </a:prstGeom>
        </p:spPr>
      </p:pic>
      <p:sp>
        <p:nvSpPr>
          <p:cNvPr id="5" name="TextBox 4"/>
          <p:cNvSpPr txBox="1"/>
          <p:nvPr/>
        </p:nvSpPr>
        <p:spPr>
          <a:xfrm>
            <a:off x="818444" y="5446888"/>
            <a:ext cx="2494004" cy="369332"/>
          </a:xfrm>
          <a:prstGeom prst="rect">
            <a:avLst/>
          </a:prstGeom>
          <a:noFill/>
        </p:spPr>
        <p:txBody>
          <a:bodyPr wrap="none" rtlCol="0">
            <a:spAutoFit/>
          </a:bodyPr>
          <a:lstStyle/>
          <a:p>
            <a:r>
              <a:rPr lang="en-US" dirty="0" smtClean="0"/>
              <a:t>Side view with speculum</a:t>
            </a:r>
            <a:endParaRPr lang="en-US" dirty="0"/>
          </a:p>
        </p:txBody>
      </p:sp>
      <p:sp>
        <p:nvSpPr>
          <p:cNvPr id="7" name="TextBox 6"/>
          <p:cNvSpPr txBox="1"/>
          <p:nvPr/>
        </p:nvSpPr>
        <p:spPr>
          <a:xfrm>
            <a:off x="4967117" y="5446888"/>
            <a:ext cx="3719683" cy="646331"/>
          </a:xfrm>
          <a:prstGeom prst="rect">
            <a:avLst/>
          </a:prstGeom>
          <a:noFill/>
        </p:spPr>
        <p:txBody>
          <a:bodyPr wrap="square" rtlCol="0">
            <a:spAutoFit/>
          </a:bodyPr>
          <a:lstStyle/>
          <a:p>
            <a:pPr algn="ctr"/>
            <a:r>
              <a:rPr lang="en-US" dirty="0" smtClean="0"/>
              <a:t>Swab  being used to collect cells from the cervix</a:t>
            </a:r>
            <a:endParaRPr lang="en-US" dirty="0"/>
          </a:p>
        </p:txBody>
      </p:sp>
    </p:spTree>
    <p:extLst>
      <p:ext uri="{BB962C8B-B14F-4D97-AF65-F5344CB8AC3E}">
        <p14:creationId xmlns:p14="http://schemas.microsoft.com/office/powerpoint/2010/main" val="275581865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ctrTitle"/>
          </p:nvPr>
        </p:nvSpPr>
        <p:spPr>
          <a:xfrm>
            <a:off x="685800" y="516117"/>
            <a:ext cx="7772400" cy="1654175"/>
          </a:xfrm>
        </p:spPr>
        <p:txBody>
          <a:bodyPr/>
          <a:lstStyle/>
          <a:p>
            <a:pPr eaLnBrk="1" hangingPunct="1"/>
            <a:r>
              <a:rPr lang="en-US" sz="4800" dirty="0">
                <a:solidFill>
                  <a:srgbClr val="660066"/>
                </a:solidFill>
                <a:latin typeface="Arial" charset="0"/>
              </a:rPr>
              <a:t>Cervical Cancer Screening Guidelines</a:t>
            </a:r>
          </a:p>
        </p:txBody>
      </p:sp>
      <p:sp>
        <p:nvSpPr>
          <p:cNvPr id="37890" name="Rectangle 1030"/>
          <p:cNvSpPr>
            <a:spLocks noGrp="1" noChangeArrowheads="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CC3EBC22-9304-614F-8FED-452DEE91DCFC}" type="slidenum">
              <a:rPr lang="en-US"/>
              <a:pPr/>
              <a:t>34</a:t>
            </a:fld>
            <a:endParaRPr lang="en-US"/>
          </a:p>
        </p:txBody>
      </p:sp>
      <p:sp>
        <p:nvSpPr>
          <p:cNvPr id="37892" name="Text Box 3"/>
          <p:cNvSpPr txBox="1">
            <a:spLocks noChangeArrowheads="1"/>
          </p:cNvSpPr>
          <p:nvPr/>
        </p:nvSpPr>
        <p:spPr bwMode="auto">
          <a:xfrm>
            <a:off x="219076" y="2414550"/>
            <a:ext cx="5820480" cy="5262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r>
              <a:rPr lang="en-US" sz="2800" dirty="0">
                <a:solidFill>
                  <a:srgbClr val="660066"/>
                </a:solidFill>
                <a:latin typeface="Arial" charset="0"/>
              </a:rPr>
              <a:t>American College of Obstetricians and Gynecologists (ACOG)</a:t>
            </a:r>
          </a:p>
          <a:p>
            <a:endParaRPr lang="en-US" sz="2800" dirty="0">
              <a:solidFill>
                <a:srgbClr val="660066"/>
              </a:solidFill>
              <a:latin typeface="Arial" charset="0"/>
            </a:endParaRPr>
          </a:p>
          <a:p>
            <a:r>
              <a:rPr lang="en-US" sz="2800" dirty="0">
                <a:solidFill>
                  <a:srgbClr val="660066"/>
                </a:solidFill>
                <a:latin typeface="Arial" charset="0"/>
              </a:rPr>
              <a:t>American Cancer Society (ACS</a:t>
            </a:r>
            <a:r>
              <a:rPr lang="en-US" sz="2800" dirty="0" smtClean="0">
                <a:solidFill>
                  <a:srgbClr val="660066"/>
                </a:solidFill>
                <a:latin typeface="Arial" charset="0"/>
              </a:rPr>
              <a:t>)</a:t>
            </a:r>
          </a:p>
          <a:p>
            <a:endParaRPr lang="en-US" sz="2800" dirty="0">
              <a:solidFill>
                <a:srgbClr val="660066"/>
              </a:solidFill>
              <a:latin typeface="Arial" charset="0"/>
            </a:endParaRPr>
          </a:p>
          <a:p>
            <a:r>
              <a:rPr lang="en-US" sz="2800" dirty="0" smtClean="0">
                <a:solidFill>
                  <a:srgbClr val="660066"/>
                </a:solidFill>
                <a:latin typeface="Arial" charset="0"/>
              </a:rPr>
              <a:t>American Society of </a:t>
            </a:r>
            <a:r>
              <a:rPr lang="en-US" sz="2800" dirty="0" err="1" smtClean="0">
                <a:solidFill>
                  <a:srgbClr val="660066"/>
                </a:solidFill>
                <a:latin typeface="Arial" charset="0"/>
              </a:rPr>
              <a:t>Colopscopy</a:t>
            </a:r>
            <a:r>
              <a:rPr lang="en-US" sz="2800" dirty="0" smtClean="0">
                <a:solidFill>
                  <a:srgbClr val="660066"/>
                </a:solidFill>
                <a:latin typeface="Arial" charset="0"/>
              </a:rPr>
              <a:t> and Cervical Pathology (ASCCP)</a:t>
            </a:r>
          </a:p>
          <a:p>
            <a:endParaRPr lang="en-US" sz="2800" dirty="0">
              <a:solidFill>
                <a:srgbClr val="660066"/>
              </a:solidFill>
              <a:latin typeface="Arial" charset="0"/>
            </a:endParaRPr>
          </a:p>
          <a:p>
            <a:r>
              <a:rPr lang="en-US" sz="2800" dirty="0" smtClean="0">
                <a:solidFill>
                  <a:srgbClr val="660066"/>
                </a:solidFill>
                <a:latin typeface="Arial" charset="0"/>
              </a:rPr>
              <a:t>United States Preventative Task Force (USPSTF)</a:t>
            </a:r>
            <a:endParaRPr lang="en-US" sz="2800" dirty="0">
              <a:solidFill>
                <a:srgbClr val="660066"/>
              </a:solidFill>
              <a:latin typeface="Arial" charset="0"/>
            </a:endParaRPr>
          </a:p>
          <a:p>
            <a:endParaRPr lang="en-US" sz="2800" dirty="0">
              <a:solidFill>
                <a:srgbClr val="660066"/>
              </a:solidFill>
              <a:latin typeface="Arial" charset="0"/>
            </a:endParaRPr>
          </a:p>
          <a:p>
            <a:endParaRPr lang="en-US" sz="2800" dirty="0">
              <a:solidFill>
                <a:srgbClr val="660066"/>
              </a:solidFill>
              <a:latin typeface="Arial" charset="0"/>
            </a:endParaRPr>
          </a:p>
        </p:txBody>
      </p:sp>
      <p:pic>
        <p:nvPicPr>
          <p:cNvPr id="5" name="Picture 5" descr="j041006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33066" y="2822218"/>
            <a:ext cx="2522538" cy="378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79756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ctrTitle"/>
          </p:nvPr>
        </p:nvSpPr>
        <p:spPr>
          <a:xfrm>
            <a:off x="685800" y="516117"/>
            <a:ext cx="7772400" cy="900011"/>
          </a:xfrm>
        </p:spPr>
        <p:txBody>
          <a:bodyPr/>
          <a:lstStyle/>
          <a:p>
            <a:pPr eaLnBrk="1" hangingPunct="1"/>
            <a:r>
              <a:rPr lang="en-US" sz="4800" dirty="0" smtClean="0">
                <a:solidFill>
                  <a:srgbClr val="660066"/>
                </a:solidFill>
                <a:latin typeface="Arial" charset="0"/>
              </a:rPr>
              <a:t>General Guidelines</a:t>
            </a:r>
            <a:endParaRPr lang="en-US" sz="4800" dirty="0">
              <a:solidFill>
                <a:srgbClr val="660066"/>
              </a:solidFill>
              <a:latin typeface="Arial" charset="0"/>
            </a:endParaRPr>
          </a:p>
        </p:txBody>
      </p:sp>
      <p:sp>
        <p:nvSpPr>
          <p:cNvPr id="37890" name="Rectangle 1030"/>
          <p:cNvSpPr>
            <a:spLocks noGrp="1" noChangeArrowheads="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CC3EBC22-9304-614F-8FED-452DEE91DCFC}" type="slidenum">
              <a:rPr lang="en-US"/>
              <a:pPr/>
              <a:t>35</a:t>
            </a:fld>
            <a:endParaRPr lang="en-US" dirty="0"/>
          </a:p>
        </p:txBody>
      </p:sp>
      <p:sp>
        <p:nvSpPr>
          <p:cNvPr id="2" name="TextBox 1"/>
          <p:cNvSpPr txBox="1"/>
          <p:nvPr/>
        </p:nvSpPr>
        <p:spPr>
          <a:xfrm>
            <a:off x="1013994" y="1876811"/>
            <a:ext cx="7444206" cy="3416320"/>
          </a:xfrm>
          <a:prstGeom prst="rect">
            <a:avLst/>
          </a:prstGeom>
          <a:noFill/>
        </p:spPr>
        <p:txBody>
          <a:bodyPr wrap="square" rtlCol="0">
            <a:spAutoFit/>
          </a:bodyPr>
          <a:lstStyle/>
          <a:p>
            <a:pPr marL="285750" indent="-285750">
              <a:buFont typeface="Arial"/>
              <a:buChar char="•"/>
            </a:pPr>
            <a:r>
              <a:rPr lang="en-US" sz="2400" dirty="0" smtClean="0">
                <a:latin typeface="Arial"/>
                <a:cs typeface="Arial"/>
              </a:rPr>
              <a:t>Starting at age 21: Pap test every 3 years</a:t>
            </a:r>
          </a:p>
          <a:p>
            <a:pPr marL="285750" indent="-285750">
              <a:buFont typeface="Arial"/>
              <a:buChar char="•"/>
            </a:pPr>
            <a:endParaRPr lang="en-US" sz="2400" dirty="0" smtClean="0">
              <a:latin typeface="Arial"/>
              <a:cs typeface="Arial"/>
            </a:endParaRPr>
          </a:p>
          <a:p>
            <a:pPr marL="285750" indent="-285750">
              <a:buFont typeface="Arial"/>
              <a:buChar char="•"/>
            </a:pPr>
            <a:r>
              <a:rPr lang="en-US" sz="2400" dirty="0" smtClean="0">
                <a:latin typeface="Arial"/>
                <a:cs typeface="Arial"/>
              </a:rPr>
              <a:t>Starting at age 30: </a:t>
            </a:r>
          </a:p>
          <a:p>
            <a:pPr marL="742950" lvl="1" indent="-285750">
              <a:buFont typeface="Arial"/>
              <a:buChar char="•"/>
            </a:pPr>
            <a:r>
              <a:rPr lang="en-US" sz="2400" dirty="0" smtClean="0">
                <a:latin typeface="Arial"/>
                <a:cs typeface="Arial"/>
              </a:rPr>
              <a:t>Pap and HPV test together every 5 years (preferred)</a:t>
            </a:r>
          </a:p>
          <a:p>
            <a:pPr marL="742950" lvl="1" indent="-285750">
              <a:buFont typeface="Arial"/>
              <a:buChar char="•"/>
            </a:pPr>
            <a:r>
              <a:rPr lang="en-US" sz="2400" dirty="0" smtClean="0">
                <a:latin typeface="Arial"/>
                <a:cs typeface="Arial"/>
              </a:rPr>
              <a:t>Pap test every 3 years</a:t>
            </a:r>
          </a:p>
          <a:p>
            <a:pPr marL="742950" lvl="1" indent="-285750">
              <a:buFont typeface="Arial"/>
              <a:buChar char="•"/>
            </a:pPr>
            <a:endParaRPr lang="en-US" sz="2400" dirty="0" smtClean="0">
              <a:latin typeface="Arial"/>
              <a:cs typeface="Arial"/>
            </a:endParaRPr>
          </a:p>
          <a:p>
            <a:pPr marL="285750" indent="-285750">
              <a:buFont typeface="Arial"/>
              <a:buChar char="•"/>
            </a:pPr>
            <a:r>
              <a:rPr lang="en-US" sz="2400" dirty="0" smtClean="0">
                <a:latin typeface="Arial"/>
                <a:cs typeface="Arial"/>
              </a:rPr>
              <a:t>Another option is HPV test starting at age 25, followed by additional tests if necessary </a:t>
            </a:r>
            <a:endParaRPr lang="en-US" sz="2400" dirty="0">
              <a:latin typeface="Arial"/>
              <a:cs typeface="Arial"/>
            </a:endParaRPr>
          </a:p>
        </p:txBody>
      </p:sp>
    </p:spTree>
    <p:extLst>
      <p:ext uri="{BB962C8B-B14F-4D97-AF65-F5344CB8AC3E}">
        <p14:creationId xmlns:p14="http://schemas.microsoft.com/office/powerpoint/2010/main" val="1654464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normAutofit fontScale="90000"/>
          </a:bodyPr>
          <a:lstStyle/>
          <a:p>
            <a:pPr algn="ctr" eaLnBrk="1" hangingPunct="1"/>
            <a:r>
              <a:rPr lang="en-US">
                <a:solidFill>
                  <a:srgbClr val="660066"/>
                </a:solidFill>
                <a:latin typeface="Arial" charset="0"/>
              </a:rPr>
              <a:t>Annual Screening for </a:t>
            </a:r>
            <a:br>
              <a:rPr lang="en-US">
                <a:solidFill>
                  <a:srgbClr val="660066"/>
                </a:solidFill>
                <a:latin typeface="Arial" charset="0"/>
              </a:rPr>
            </a:br>
            <a:r>
              <a:rPr lang="en-US">
                <a:solidFill>
                  <a:srgbClr val="660066"/>
                </a:solidFill>
                <a:latin typeface="Arial" charset="0"/>
              </a:rPr>
              <a:t>High-Risk Women</a:t>
            </a:r>
          </a:p>
        </p:txBody>
      </p:sp>
      <p:sp>
        <p:nvSpPr>
          <p:cNvPr id="41986" name="Slide Number Placeholder 6"/>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5AF70CED-DA6D-064C-8D9A-7927499DCF9A}" type="slidenum">
              <a:rPr lang="en-US"/>
              <a:pPr/>
              <a:t>36</a:t>
            </a:fld>
            <a:endParaRPr lang="en-US"/>
          </a:p>
        </p:txBody>
      </p:sp>
      <p:sp>
        <p:nvSpPr>
          <p:cNvPr id="41988" name="Rectangle 3"/>
          <p:cNvSpPr>
            <a:spLocks noChangeArrowheads="1"/>
          </p:cNvSpPr>
          <p:nvPr/>
        </p:nvSpPr>
        <p:spPr bwMode="auto">
          <a:xfrm>
            <a:off x="533400" y="1835150"/>
            <a:ext cx="8077200" cy="447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400" b="1">
                <a:latin typeface="Arial" charset="0"/>
              </a:rPr>
              <a:t>High-risk women who should be screened annually include those:</a:t>
            </a:r>
          </a:p>
          <a:p>
            <a:endParaRPr lang="en-US" sz="2400" b="1">
              <a:latin typeface="Arial" charset="0"/>
            </a:endParaRPr>
          </a:p>
          <a:p>
            <a:pPr>
              <a:buFontTx/>
              <a:buChar char="•"/>
            </a:pPr>
            <a:r>
              <a:rPr lang="en-US" sz="2400">
                <a:latin typeface="Arial" charset="0"/>
              </a:rPr>
              <a:t> who are persistently high-risk HPV positive</a:t>
            </a:r>
          </a:p>
          <a:p>
            <a:pPr>
              <a:buFontTx/>
              <a:buChar char="•"/>
            </a:pPr>
            <a:endParaRPr lang="en-US" sz="2400">
              <a:latin typeface="Arial" charset="0"/>
            </a:endParaRPr>
          </a:p>
          <a:p>
            <a:pPr>
              <a:buFontTx/>
              <a:buChar char="•"/>
            </a:pPr>
            <a:r>
              <a:rPr lang="en-US" sz="2400">
                <a:latin typeface="Arial" charset="0"/>
              </a:rPr>
              <a:t> who have a history of high-grade cervical disease and cancer</a:t>
            </a:r>
          </a:p>
          <a:p>
            <a:pPr>
              <a:buFontTx/>
              <a:buChar char="•"/>
            </a:pPr>
            <a:endParaRPr lang="en-US" sz="2400">
              <a:latin typeface="Arial" charset="0"/>
            </a:endParaRPr>
          </a:p>
          <a:p>
            <a:pPr>
              <a:buFontTx/>
              <a:buChar char="•"/>
            </a:pPr>
            <a:r>
              <a:rPr lang="en-US" sz="2400">
                <a:latin typeface="Arial" charset="0"/>
              </a:rPr>
              <a:t> who are immuno-compromised (including HIV infection)</a:t>
            </a:r>
          </a:p>
          <a:p>
            <a:pPr>
              <a:buFontTx/>
              <a:buChar char="•"/>
            </a:pPr>
            <a:endParaRPr lang="en-US" sz="2400">
              <a:latin typeface="Arial" charset="0"/>
            </a:endParaRPr>
          </a:p>
          <a:p>
            <a:pPr>
              <a:buFontTx/>
              <a:buChar char="•"/>
            </a:pPr>
            <a:r>
              <a:rPr lang="en-US" sz="2400">
                <a:latin typeface="Arial" charset="0"/>
              </a:rPr>
              <a:t> who had in-utero exposure to diethylstilbestrol (DES)</a:t>
            </a:r>
          </a:p>
          <a:p>
            <a:pPr>
              <a:buFontTx/>
              <a:buChar char="•"/>
            </a:pPr>
            <a:endParaRPr lang="en-US" sz="2400">
              <a:latin typeface="Arial" charset="0"/>
            </a:endParaRPr>
          </a:p>
        </p:txBody>
      </p:sp>
    </p:spTree>
    <p:extLst>
      <p:ext uri="{BB962C8B-B14F-4D97-AF65-F5344CB8AC3E}">
        <p14:creationId xmlns:p14="http://schemas.microsoft.com/office/powerpoint/2010/main" val="3724400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n-US">
                <a:solidFill>
                  <a:srgbClr val="660066"/>
                </a:solidFill>
                <a:latin typeface="Arial" charset="0"/>
              </a:rPr>
              <a:t>Significance of age 30</a:t>
            </a:r>
          </a:p>
        </p:txBody>
      </p:sp>
      <p:sp>
        <p:nvSpPr>
          <p:cNvPr id="44036" name="Rectangle 3"/>
          <p:cNvSpPr>
            <a:spLocks noGrp="1" noChangeArrowheads="1"/>
          </p:cNvSpPr>
          <p:nvPr>
            <p:ph idx="1"/>
          </p:nvPr>
        </p:nvSpPr>
        <p:spPr>
          <a:xfrm>
            <a:off x="609600" y="1676400"/>
            <a:ext cx="8001000" cy="4800600"/>
          </a:xfrm>
          <a:noFill/>
        </p:spPr>
        <p:txBody>
          <a:bodyPr>
            <a:normAutofit/>
          </a:bodyPr>
          <a:lstStyle/>
          <a:p>
            <a:pPr marL="0" indent="0" eaLnBrk="1" hangingPunct="1">
              <a:spcBef>
                <a:spcPts val="0"/>
              </a:spcBef>
            </a:pPr>
            <a:r>
              <a:rPr lang="en-US" sz="2400" dirty="0">
                <a:latin typeface="Arial" charset="0"/>
              </a:rPr>
              <a:t>Very common to have HPV in your 20s. </a:t>
            </a:r>
          </a:p>
          <a:p>
            <a:pPr lvl="1" eaLnBrk="1" hangingPunct="1">
              <a:spcBef>
                <a:spcPts val="0"/>
              </a:spcBef>
            </a:pPr>
            <a:r>
              <a:rPr lang="en-US" sz="2400" dirty="0">
                <a:latin typeface="Arial" charset="0"/>
              </a:rPr>
              <a:t>Competent immune systems will fight off HPV. </a:t>
            </a:r>
          </a:p>
          <a:p>
            <a:pPr marL="0" indent="0" eaLnBrk="1" hangingPunct="1">
              <a:spcBef>
                <a:spcPts val="0"/>
              </a:spcBef>
            </a:pPr>
            <a:endParaRPr lang="en-US" sz="2400" dirty="0">
              <a:latin typeface="Arial" charset="0"/>
            </a:endParaRPr>
          </a:p>
          <a:p>
            <a:pPr marL="0" indent="0" eaLnBrk="1" hangingPunct="1">
              <a:spcBef>
                <a:spcPts val="0"/>
              </a:spcBef>
            </a:pPr>
            <a:r>
              <a:rPr lang="en-US" sz="2400" dirty="0">
                <a:latin typeface="Arial" charset="0"/>
              </a:rPr>
              <a:t>HPV is much less common by age 30.</a:t>
            </a:r>
          </a:p>
          <a:p>
            <a:pPr lvl="1" eaLnBrk="1" hangingPunct="1">
              <a:spcBef>
                <a:spcPts val="0"/>
              </a:spcBef>
            </a:pPr>
            <a:r>
              <a:rPr lang="en-US" sz="2400" dirty="0">
                <a:latin typeface="Arial" charset="0"/>
              </a:rPr>
              <a:t>Immune system should combat HPV. If not, likely persistent infection.</a:t>
            </a:r>
          </a:p>
          <a:p>
            <a:pPr lvl="1" eaLnBrk="1" hangingPunct="1">
              <a:spcBef>
                <a:spcPts val="0"/>
              </a:spcBef>
            </a:pPr>
            <a:r>
              <a:rPr lang="en-US" sz="2400" dirty="0">
                <a:latin typeface="Arial" charset="0"/>
              </a:rPr>
              <a:t>Women older than 30 with HPV are at greater risk of developing cervical cancer and should be monitored more closely.</a:t>
            </a:r>
          </a:p>
          <a:p>
            <a:pPr marL="0" indent="0" eaLnBrk="1" hangingPunct="1"/>
            <a:endParaRPr lang="en-US" dirty="0">
              <a:latin typeface="Arial" charset="0"/>
            </a:endParaRPr>
          </a:p>
        </p:txBody>
      </p:sp>
      <p:sp>
        <p:nvSpPr>
          <p:cNvPr id="44034"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61AB5BC-F365-4D49-A6DB-829C475E541D}" type="slidenum">
              <a:rPr lang="en-US"/>
              <a:pPr/>
              <a:t>37</a:t>
            </a:fld>
            <a:endParaRPr lang="en-US"/>
          </a:p>
        </p:txBody>
      </p:sp>
    </p:spTree>
    <p:extLst>
      <p:ext uri="{BB962C8B-B14F-4D97-AF65-F5344CB8AC3E}">
        <p14:creationId xmlns:p14="http://schemas.microsoft.com/office/powerpoint/2010/main" val="13649910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n-US" dirty="0" smtClean="0">
                <a:solidFill>
                  <a:srgbClr val="660066"/>
                </a:solidFill>
                <a:latin typeface="Arial" charset="0"/>
              </a:rPr>
              <a:t>Changes in Guidelines</a:t>
            </a:r>
            <a:endParaRPr lang="en-US" dirty="0">
              <a:solidFill>
                <a:srgbClr val="660066"/>
              </a:solidFill>
              <a:latin typeface="Arial" charset="0"/>
            </a:endParaRPr>
          </a:p>
        </p:txBody>
      </p:sp>
      <p:sp>
        <p:nvSpPr>
          <p:cNvPr id="44036" name="Rectangle 3"/>
          <p:cNvSpPr>
            <a:spLocks noGrp="1" noChangeArrowheads="1"/>
          </p:cNvSpPr>
          <p:nvPr>
            <p:ph idx="1"/>
          </p:nvPr>
        </p:nvSpPr>
        <p:spPr>
          <a:xfrm>
            <a:off x="609600" y="1676400"/>
            <a:ext cx="8001000" cy="4800600"/>
          </a:xfrm>
          <a:noFill/>
        </p:spPr>
        <p:txBody>
          <a:bodyPr>
            <a:normAutofit fontScale="92500"/>
          </a:bodyPr>
          <a:lstStyle/>
          <a:p>
            <a:pPr marL="0" indent="0" eaLnBrk="1" hangingPunct="1">
              <a:spcBef>
                <a:spcPts val="0"/>
              </a:spcBef>
            </a:pPr>
            <a:r>
              <a:rPr lang="en-US" sz="2400" dirty="0" smtClean="0">
                <a:latin typeface="Arial" charset="0"/>
              </a:rPr>
              <a:t> With a better understanding of HPV’s role in cervical cancer, guidelines have gone through major changes over the past 15 years.</a:t>
            </a:r>
          </a:p>
          <a:p>
            <a:pPr marL="0" indent="0" eaLnBrk="1" hangingPunct="1">
              <a:spcBef>
                <a:spcPts val="0"/>
              </a:spcBef>
            </a:pPr>
            <a:endParaRPr lang="en-US" sz="2400" dirty="0" smtClean="0">
              <a:latin typeface="Arial" charset="0"/>
            </a:endParaRPr>
          </a:p>
          <a:p>
            <a:pPr marL="0" indent="0" eaLnBrk="1" hangingPunct="1">
              <a:spcBef>
                <a:spcPts val="0"/>
              </a:spcBef>
            </a:pPr>
            <a:r>
              <a:rPr lang="en-US" sz="2400" dirty="0">
                <a:latin typeface="Arial" charset="0"/>
              </a:rPr>
              <a:t> </a:t>
            </a:r>
            <a:r>
              <a:rPr lang="en-US" sz="2400" dirty="0" smtClean="0">
                <a:latin typeface="Arial" charset="0"/>
              </a:rPr>
              <a:t>They are still changing! New guidelines will be out in 2018.</a:t>
            </a:r>
          </a:p>
          <a:p>
            <a:pPr marL="0" indent="0" eaLnBrk="1" hangingPunct="1">
              <a:spcBef>
                <a:spcPts val="0"/>
              </a:spcBef>
            </a:pPr>
            <a:endParaRPr lang="en-US" sz="2400" dirty="0">
              <a:latin typeface="Arial" charset="0"/>
            </a:endParaRPr>
          </a:p>
          <a:p>
            <a:pPr marL="0" indent="0" eaLnBrk="1" hangingPunct="1">
              <a:spcBef>
                <a:spcPts val="0"/>
              </a:spcBef>
            </a:pPr>
            <a:r>
              <a:rPr lang="en-US" sz="2400" dirty="0" smtClean="0">
                <a:latin typeface="Arial" charset="0"/>
              </a:rPr>
              <a:t> We no longer get annual Pap tests.</a:t>
            </a:r>
          </a:p>
          <a:p>
            <a:pPr marL="0" indent="0" eaLnBrk="1" hangingPunct="1">
              <a:spcBef>
                <a:spcPts val="0"/>
              </a:spcBef>
            </a:pPr>
            <a:r>
              <a:rPr lang="en-US" sz="2400" dirty="0">
                <a:latin typeface="Arial" charset="0"/>
              </a:rPr>
              <a:t> </a:t>
            </a:r>
            <a:r>
              <a:rPr lang="en-US" sz="2400" dirty="0" smtClean="0">
                <a:latin typeface="Arial" charset="0"/>
              </a:rPr>
              <a:t>We no longer start Pap tests before age 21, even if you had sex at a younger age.</a:t>
            </a:r>
          </a:p>
          <a:p>
            <a:pPr marL="0" indent="0" eaLnBrk="1" hangingPunct="1">
              <a:spcBef>
                <a:spcPts val="0"/>
              </a:spcBef>
            </a:pPr>
            <a:r>
              <a:rPr lang="en-US" sz="2400" dirty="0">
                <a:latin typeface="Arial" charset="0"/>
              </a:rPr>
              <a:t> </a:t>
            </a:r>
            <a:r>
              <a:rPr lang="en-US" sz="2400" dirty="0" smtClean="0">
                <a:latin typeface="Arial" charset="0"/>
              </a:rPr>
              <a:t>We now have the option to do an HPV test first (to look for the virus), and follow up with other tests if you have the virus.</a:t>
            </a:r>
          </a:p>
          <a:p>
            <a:pPr marL="0" indent="0" eaLnBrk="1" hangingPunct="1">
              <a:spcBef>
                <a:spcPts val="0"/>
              </a:spcBef>
            </a:pPr>
            <a:endParaRPr lang="en-US" sz="2400" dirty="0">
              <a:latin typeface="Arial" charset="0"/>
            </a:endParaRPr>
          </a:p>
          <a:p>
            <a:pPr marL="0" indent="0" algn="ctr" eaLnBrk="1" hangingPunct="1">
              <a:spcBef>
                <a:spcPts val="0"/>
              </a:spcBef>
              <a:buNone/>
            </a:pPr>
            <a:r>
              <a:rPr lang="en-US" sz="2400" b="1" dirty="0" smtClean="0">
                <a:latin typeface="Arial" charset="0"/>
              </a:rPr>
              <a:t>Bottom line: Get screened!</a:t>
            </a:r>
          </a:p>
          <a:p>
            <a:pPr marL="0" indent="0" eaLnBrk="1" hangingPunct="1">
              <a:spcBef>
                <a:spcPts val="0"/>
              </a:spcBef>
            </a:pPr>
            <a:endParaRPr lang="en-US" sz="2400" dirty="0">
              <a:latin typeface="Arial" charset="0"/>
            </a:endParaRPr>
          </a:p>
          <a:p>
            <a:pPr marL="0" indent="0" eaLnBrk="1" hangingPunct="1">
              <a:spcBef>
                <a:spcPts val="0"/>
              </a:spcBef>
              <a:buNone/>
            </a:pPr>
            <a:endParaRPr lang="en-US" sz="2400" dirty="0">
              <a:latin typeface="Arial" charset="0"/>
            </a:endParaRPr>
          </a:p>
          <a:p>
            <a:pPr marL="0" indent="0" eaLnBrk="1" hangingPunct="1"/>
            <a:endParaRPr lang="en-US" dirty="0">
              <a:latin typeface="Arial" charset="0"/>
            </a:endParaRPr>
          </a:p>
        </p:txBody>
      </p:sp>
      <p:sp>
        <p:nvSpPr>
          <p:cNvPr id="44034"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61AB5BC-F365-4D49-A6DB-829C475E541D}" type="slidenum">
              <a:rPr lang="en-US"/>
              <a:pPr/>
              <a:t>38</a:t>
            </a:fld>
            <a:endParaRPr lang="en-US"/>
          </a:p>
        </p:txBody>
      </p:sp>
    </p:spTree>
    <p:extLst>
      <p:ext uri="{BB962C8B-B14F-4D97-AF65-F5344CB8AC3E}">
        <p14:creationId xmlns:p14="http://schemas.microsoft.com/office/powerpoint/2010/main" val="344940191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n-US" dirty="0" smtClean="0">
                <a:solidFill>
                  <a:srgbClr val="660066"/>
                </a:solidFill>
                <a:latin typeface="Arial" charset="0"/>
              </a:rPr>
              <a:t>Screening Results</a:t>
            </a:r>
            <a:endParaRPr lang="en-US" dirty="0">
              <a:solidFill>
                <a:srgbClr val="660066"/>
              </a:solidFill>
              <a:latin typeface="Arial" charset="0"/>
            </a:endParaRPr>
          </a:p>
        </p:txBody>
      </p:sp>
      <p:sp>
        <p:nvSpPr>
          <p:cNvPr id="44036" name="Rectangle 3"/>
          <p:cNvSpPr>
            <a:spLocks noGrp="1" noChangeArrowheads="1"/>
          </p:cNvSpPr>
          <p:nvPr>
            <p:ph idx="1"/>
          </p:nvPr>
        </p:nvSpPr>
        <p:spPr>
          <a:xfrm>
            <a:off x="609600" y="1676400"/>
            <a:ext cx="8001000" cy="4800600"/>
          </a:xfrm>
          <a:noFill/>
        </p:spPr>
        <p:txBody>
          <a:bodyPr>
            <a:normAutofit lnSpcReduction="10000"/>
          </a:bodyPr>
          <a:lstStyle/>
          <a:p>
            <a:pPr>
              <a:spcBef>
                <a:spcPts val="0"/>
              </a:spcBef>
            </a:pPr>
            <a:r>
              <a:rPr lang="en-US" sz="2400" b="1" dirty="0" smtClean="0">
                <a:latin typeface="Arial" charset="0"/>
              </a:rPr>
              <a:t>If</a:t>
            </a:r>
            <a:r>
              <a:rPr lang="en-US" sz="2400" dirty="0" smtClean="0">
                <a:latin typeface="Arial" charset="0"/>
              </a:rPr>
              <a:t> </a:t>
            </a:r>
            <a:r>
              <a:rPr lang="en-US" sz="2400" b="1" dirty="0" smtClean="0">
                <a:latin typeface="Arial" charset="0"/>
              </a:rPr>
              <a:t>you have HPV</a:t>
            </a:r>
            <a:r>
              <a:rPr lang="en-US" sz="2400" dirty="0" smtClean="0">
                <a:latin typeface="Arial" charset="0"/>
              </a:rPr>
              <a:t>, don’t panic! Most HPV will go away on its own and not cause cervical cancer.</a:t>
            </a:r>
          </a:p>
          <a:p>
            <a:pPr>
              <a:spcBef>
                <a:spcPts val="0"/>
              </a:spcBef>
            </a:pPr>
            <a:endParaRPr lang="en-US" sz="2400" dirty="0" smtClean="0">
              <a:latin typeface="Arial" charset="0"/>
            </a:endParaRPr>
          </a:p>
          <a:p>
            <a:pPr>
              <a:spcBef>
                <a:spcPts val="0"/>
              </a:spcBef>
            </a:pPr>
            <a:r>
              <a:rPr lang="en-US" sz="2400" dirty="0" smtClean="0">
                <a:latin typeface="Arial" charset="0"/>
              </a:rPr>
              <a:t>BUT, be sure to go to any follow-up visits. Your healthcare provider will monitor you regularly to be sure abnormal cells are not developing.</a:t>
            </a:r>
          </a:p>
          <a:p>
            <a:pPr>
              <a:spcBef>
                <a:spcPts val="0"/>
              </a:spcBef>
            </a:pPr>
            <a:endParaRPr lang="en-US" sz="2400" dirty="0" smtClean="0">
              <a:latin typeface="Arial" charset="0"/>
            </a:endParaRPr>
          </a:p>
          <a:p>
            <a:pPr>
              <a:spcBef>
                <a:spcPts val="0"/>
              </a:spcBef>
            </a:pPr>
            <a:r>
              <a:rPr lang="en-US" sz="2400" b="1" dirty="0" smtClean="0">
                <a:latin typeface="Arial" charset="0"/>
              </a:rPr>
              <a:t>If you have an abnormal Pap</a:t>
            </a:r>
            <a:r>
              <a:rPr lang="en-US" sz="2400" dirty="0" smtClean="0">
                <a:latin typeface="Arial" charset="0"/>
              </a:rPr>
              <a:t>, this means that you have abnormal cells on your cervix. But this does not mean you have cancer. </a:t>
            </a:r>
          </a:p>
          <a:p>
            <a:pPr>
              <a:spcBef>
                <a:spcPts val="0"/>
              </a:spcBef>
            </a:pPr>
            <a:endParaRPr lang="en-US" sz="2400" dirty="0">
              <a:latin typeface="Arial" charset="0"/>
            </a:endParaRPr>
          </a:p>
          <a:p>
            <a:pPr>
              <a:spcBef>
                <a:spcPts val="0"/>
              </a:spcBef>
            </a:pPr>
            <a:r>
              <a:rPr lang="en-US" sz="2400" dirty="0" smtClean="0">
                <a:latin typeface="Arial" charset="0"/>
              </a:rPr>
              <a:t>Follow-up tests include:</a:t>
            </a:r>
          </a:p>
          <a:p>
            <a:pPr lvl="1">
              <a:spcBef>
                <a:spcPts val="0"/>
              </a:spcBef>
            </a:pPr>
            <a:r>
              <a:rPr lang="en-US" sz="2000" dirty="0" smtClean="0">
                <a:latin typeface="Arial" charset="0"/>
              </a:rPr>
              <a:t>Colposcopy to view your cervix more closely</a:t>
            </a:r>
          </a:p>
          <a:p>
            <a:pPr lvl="1">
              <a:spcBef>
                <a:spcPts val="0"/>
              </a:spcBef>
            </a:pPr>
            <a:r>
              <a:rPr lang="en-US" sz="2000" dirty="0" smtClean="0">
                <a:latin typeface="Arial" charset="0"/>
              </a:rPr>
              <a:t>Biopsy to determine if you need treatment</a:t>
            </a:r>
            <a:endParaRPr lang="en-US" sz="2000" dirty="0">
              <a:latin typeface="Arial" charset="0"/>
            </a:endParaRPr>
          </a:p>
          <a:p>
            <a:pPr marL="0" indent="0" eaLnBrk="1" hangingPunct="1"/>
            <a:endParaRPr lang="en-US" dirty="0">
              <a:latin typeface="Arial" charset="0"/>
            </a:endParaRPr>
          </a:p>
        </p:txBody>
      </p:sp>
      <p:sp>
        <p:nvSpPr>
          <p:cNvPr id="44034"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61AB5BC-F365-4D49-A6DB-829C475E541D}" type="slidenum">
              <a:rPr lang="en-US"/>
              <a:pPr/>
              <a:t>39</a:t>
            </a:fld>
            <a:endParaRPr lang="en-US"/>
          </a:p>
        </p:txBody>
      </p:sp>
    </p:spTree>
    <p:extLst>
      <p:ext uri="{BB962C8B-B14F-4D97-AF65-F5344CB8AC3E}">
        <p14:creationId xmlns:p14="http://schemas.microsoft.com/office/powerpoint/2010/main" val="11764904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347824"/>
            <a:ext cx="8229600" cy="1139825"/>
          </a:xfrm>
        </p:spPr>
        <p:txBody>
          <a:bodyPr>
            <a:normAutofit/>
          </a:bodyPr>
          <a:lstStyle/>
          <a:p>
            <a:pPr algn="ctr" eaLnBrk="1" hangingPunct="1"/>
            <a:r>
              <a:rPr lang="en-US" dirty="0" smtClean="0">
                <a:solidFill>
                  <a:srgbClr val="660066"/>
                </a:solidFill>
                <a:latin typeface="Arial" charset="0"/>
              </a:rPr>
              <a:t>What is Cervical Cancer?</a:t>
            </a:r>
            <a:endParaRPr lang="en-US" dirty="0">
              <a:solidFill>
                <a:srgbClr val="660066"/>
              </a:solidFill>
              <a:latin typeface="Arial" charset="0"/>
            </a:endParaRPr>
          </a:p>
        </p:txBody>
      </p:sp>
      <p:sp>
        <p:nvSpPr>
          <p:cNvPr id="18434" name="Slide Number Placeholder 6"/>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5EDA0D8-74EE-7843-8645-65B661A69C1E}" type="slidenum">
              <a:rPr lang="en-US"/>
              <a:pPr/>
              <a:t>4</a:t>
            </a:fld>
            <a:endParaRPr lang="en-US"/>
          </a:p>
        </p:txBody>
      </p:sp>
    </p:spTree>
    <p:extLst>
      <p:ext uri="{BB962C8B-B14F-4D97-AF65-F5344CB8AC3E}">
        <p14:creationId xmlns:p14="http://schemas.microsoft.com/office/powerpoint/2010/main" val="85277661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347824"/>
            <a:ext cx="8229600" cy="1139825"/>
          </a:xfrm>
        </p:spPr>
        <p:txBody>
          <a:bodyPr>
            <a:normAutofit/>
          </a:bodyPr>
          <a:lstStyle/>
          <a:p>
            <a:pPr algn="ctr" eaLnBrk="1" hangingPunct="1"/>
            <a:r>
              <a:rPr lang="en-US" dirty="0" smtClean="0">
                <a:solidFill>
                  <a:srgbClr val="660066"/>
                </a:solidFill>
                <a:latin typeface="Arial" charset="0"/>
              </a:rPr>
              <a:t>Treatment Options</a:t>
            </a:r>
            <a:endParaRPr lang="en-US" dirty="0">
              <a:solidFill>
                <a:srgbClr val="660066"/>
              </a:solidFill>
              <a:latin typeface="Arial" charset="0"/>
            </a:endParaRPr>
          </a:p>
        </p:txBody>
      </p:sp>
      <p:sp>
        <p:nvSpPr>
          <p:cNvPr id="18434" name="Slide Number Placeholder 6"/>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5EDA0D8-74EE-7843-8645-65B661A69C1E}" type="slidenum">
              <a:rPr lang="en-US"/>
              <a:pPr/>
              <a:t>40</a:t>
            </a:fld>
            <a:endParaRPr lang="en-US"/>
          </a:p>
        </p:txBody>
      </p:sp>
    </p:spTree>
    <p:extLst>
      <p:ext uri="{BB962C8B-B14F-4D97-AF65-F5344CB8AC3E}">
        <p14:creationId xmlns:p14="http://schemas.microsoft.com/office/powerpoint/2010/main" val="248746177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n-US" dirty="0" smtClean="0">
                <a:solidFill>
                  <a:srgbClr val="660066"/>
                </a:solidFill>
                <a:latin typeface="Arial" charset="0"/>
              </a:rPr>
              <a:t>Treatment for Abnormal Cells</a:t>
            </a:r>
            <a:endParaRPr lang="en-US" dirty="0">
              <a:solidFill>
                <a:srgbClr val="660066"/>
              </a:solidFill>
              <a:latin typeface="Arial" charset="0"/>
            </a:endParaRPr>
          </a:p>
        </p:txBody>
      </p:sp>
      <p:sp>
        <p:nvSpPr>
          <p:cNvPr id="44036" name="Rectangle 3"/>
          <p:cNvSpPr>
            <a:spLocks noGrp="1" noChangeArrowheads="1"/>
          </p:cNvSpPr>
          <p:nvPr>
            <p:ph idx="1"/>
          </p:nvPr>
        </p:nvSpPr>
        <p:spPr>
          <a:xfrm>
            <a:off x="609600" y="1676400"/>
            <a:ext cx="8001000" cy="4800600"/>
          </a:xfrm>
          <a:noFill/>
        </p:spPr>
        <p:txBody>
          <a:bodyPr>
            <a:normAutofit/>
          </a:bodyPr>
          <a:lstStyle/>
          <a:p>
            <a:pPr>
              <a:spcBef>
                <a:spcPts val="0"/>
              </a:spcBef>
            </a:pPr>
            <a:r>
              <a:rPr lang="en-US" sz="2400" dirty="0" smtClean="0">
                <a:latin typeface="Arial" charset="0"/>
              </a:rPr>
              <a:t>LEEP (loop electrosurgical excision procedure)</a:t>
            </a:r>
          </a:p>
          <a:p>
            <a:pPr>
              <a:spcBef>
                <a:spcPts val="0"/>
              </a:spcBef>
            </a:pPr>
            <a:r>
              <a:rPr lang="en-US" sz="2400" dirty="0" smtClean="0">
                <a:latin typeface="Arial" charset="0"/>
              </a:rPr>
              <a:t>Laser or “cold-knife” </a:t>
            </a:r>
            <a:r>
              <a:rPr lang="en-US" sz="2400" dirty="0" err="1" smtClean="0">
                <a:latin typeface="Arial" charset="0"/>
              </a:rPr>
              <a:t>conization</a:t>
            </a:r>
            <a:r>
              <a:rPr lang="en-US" sz="2400" dirty="0" smtClean="0">
                <a:latin typeface="Arial" charset="0"/>
              </a:rPr>
              <a:t> (cone biopsy)</a:t>
            </a:r>
          </a:p>
          <a:p>
            <a:pPr>
              <a:spcBef>
                <a:spcPts val="0"/>
              </a:spcBef>
            </a:pPr>
            <a:r>
              <a:rPr lang="en-US" sz="2400" dirty="0" smtClean="0">
                <a:latin typeface="Arial" charset="0"/>
              </a:rPr>
              <a:t>Laser therapy</a:t>
            </a:r>
          </a:p>
          <a:p>
            <a:pPr>
              <a:spcBef>
                <a:spcPts val="0"/>
              </a:spcBef>
            </a:pPr>
            <a:r>
              <a:rPr lang="en-US" sz="2400" dirty="0" err="1" smtClean="0">
                <a:latin typeface="Arial" charset="0"/>
              </a:rPr>
              <a:t>Cryotherapy</a:t>
            </a:r>
            <a:endParaRPr lang="en-US" sz="2400" dirty="0">
              <a:latin typeface="Arial" charset="0"/>
            </a:endParaRPr>
          </a:p>
          <a:p>
            <a:pPr>
              <a:spcBef>
                <a:spcPts val="0"/>
              </a:spcBef>
            </a:pPr>
            <a:endParaRPr lang="en-US" sz="2400" dirty="0" smtClean="0">
              <a:latin typeface="Arial" charset="0"/>
            </a:endParaRPr>
          </a:p>
          <a:p>
            <a:pPr>
              <a:spcBef>
                <a:spcPts val="0"/>
              </a:spcBef>
            </a:pPr>
            <a:endParaRPr lang="en-US" sz="2400" dirty="0" smtClean="0">
              <a:latin typeface="Arial" charset="0"/>
            </a:endParaRPr>
          </a:p>
        </p:txBody>
      </p:sp>
      <p:sp>
        <p:nvSpPr>
          <p:cNvPr id="44034"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61AB5BC-F365-4D49-A6DB-829C475E541D}" type="slidenum">
              <a:rPr lang="en-US"/>
              <a:pPr/>
              <a:t>41</a:t>
            </a:fld>
            <a:endParaRPr lang="en-US"/>
          </a:p>
        </p:txBody>
      </p:sp>
      <p:pic>
        <p:nvPicPr>
          <p:cNvPr id="2" name="Picture 1"/>
          <p:cNvPicPr>
            <a:picLocks noChangeAspect="1"/>
          </p:cNvPicPr>
          <p:nvPr/>
        </p:nvPicPr>
        <p:blipFill>
          <a:blip r:embed="rId3"/>
          <a:stretch>
            <a:fillRect/>
          </a:stretch>
        </p:blipFill>
        <p:spPr>
          <a:xfrm>
            <a:off x="1713907" y="3754802"/>
            <a:ext cx="5160833" cy="2722198"/>
          </a:xfrm>
          <a:prstGeom prst="rect">
            <a:avLst/>
          </a:prstGeom>
        </p:spPr>
      </p:pic>
    </p:spTree>
    <p:extLst>
      <p:ext uri="{BB962C8B-B14F-4D97-AF65-F5344CB8AC3E}">
        <p14:creationId xmlns:p14="http://schemas.microsoft.com/office/powerpoint/2010/main" val="295526451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n-US" dirty="0" smtClean="0">
                <a:solidFill>
                  <a:srgbClr val="660066"/>
                </a:solidFill>
                <a:latin typeface="Arial" charset="0"/>
              </a:rPr>
              <a:t>Treatment for Cancer</a:t>
            </a:r>
            <a:endParaRPr lang="en-US" dirty="0">
              <a:solidFill>
                <a:srgbClr val="660066"/>
              </a:solidFill>
              <a:latin typeface="Arial" charset="0"/>
            </a:endParaRPr>
          </a:p>
        </p:txBody>
      </p:sp>
      <p:sp>
        <p:nvSpPr>
          <p:cNvPr id="44036" name="Rectangle 3"/>
          <p:cNvSpPr>
            <a:spLocks noGrp="1" noChangeArrowheads="1"/>
          </p:cNvSpPr>
          <p:nvPr>
            <p:ph idx="1"/>
          </p:nvPr>
        </p:nvSpPr>
        <p:spPr>
          <a:xfrm>
            <a:off x="609600" y="1676400"/>
            <a:ext cx="8001000" cy="4800600"/>
          </a:xfrm>
          <a:noFill/>
        </p:spPr>
        <p:txBody>
          <a:bodyPr>
            <a:normAutofit fontScale="92500"/>
          </a:bodyPr>
          <a:lstStyle/>
          <a:p>
            <a:pPr>
              <a:spcBef>
                <a:spcPts val="0"/>
              </a:spcBef>
            </a:pPr>
            <a:r>
              <a:rPr lang="en-US" sz="2400" b="1" dirty="0" smtClean="0">
                <a:latin typeface="Arial" charset="0"/>
              </a:rPr>
              <a:t>Surgery </a:t>
            </a:r>
          </a:p>
          <a:p>
            <a:pPr>
              <a:spcBef>
                <a:spcPts val="0"/>
              </a:spcBef>
            </a:pPr>
            <a:endParaRPr lang="en-US" sz="2400" dirty="0" smtClean="0">
              <a:latin typeface="Arial" charset="0"/>
            </a:endParaRPr>
          </a:p>
          <a:p>
            <a:pPr lvl="1">
              <a:spcBef>
                <a:spcPts val="0"/>
              </a:spcBef>
            </a:pPr>
            <a:r>
              <a:rPr lang="en-US" sz="2400" dirty="0" smtClean="0">
                <a:latin typeface="Arial" charset="0"/>
              </a:rPr>
              <a:t>Removal of tumor</a:t>
            </a:r>
          </a:p>
          <a:p>
            <a:pPr lvl="1">
              <a:spcBef>
                <a:spcPts val="0"/>
              </a:spcBef>
            </a:pPr>
            <a:endParaRPr lang="en-US" sz="2400" dirty="0" smtClean="0">
              <a:latin typeface="Arial" charset="0"/>
            </a:endParaRPr>
          </a:p>
          <a:p>
            <a:pPr lvl="1">
              <a:spcBef>
                <a:spcPts val="0"/>
              </a:spcBef>
            </a:pPr>
            <a:r>
              <a:rPr lang="en-US" sz="2400" dirty="0" smtClean="0">
                <a:latin typeface="Arial" charset="0"/>
              </a:rPr>
              <a:t>Hysterectomy – removal of uterus and cervix</a:t>
            </a:r>
          </a:p>
          <a:p>
            <a:pPr lvl="1">
              <a:spcBef>
                <a:spcPts val="0"/>
              </a:spcBef>
            </a:pPr>
            <a:endParaRPr lang="en-US" sz="2400" dirty="0" smtClean="0">
              <a:latin typeface="Arial" charset="0"/>
            </a:endParaRPr>
          </a:p>
          <a:p>
            <a:pPr lvl="1">
              <a:spcBef>
                <a:spcPts val="0"/>
              </a:spcBef>
            </a:pPr>
            <a:r>
              <a:rPr lang="en-US" sz="2400" dirty="0" smtClean="0">
                <a:latin typeface="Arial" charset="0"/>
              </a:rPr>
              <a:t>Radical hysterectomy – removal of uterus, cervix, upper vagina, surrounding tissues and possibly the ovaries and fallopian tubes</a:t>
            </a:r>
          </a:p>
          <a:p>
            <a:pPr lvl="1">
              <a:spcBef>
                <a:spcPts val="0"/>
              </a:spcBef>
            </a:pPr>
            <a:endParaRPr lang="en-US" sz="2400" dirty="0" smtClean="0">
              <a:latin typeface="Arial" charset="0"/>
            </a:endParaRPr>
          </a:p>
          <a:p>
            <a:pPr lvl="1">
              <a:spcBef>
                <a:spcPts val="0"/>
              </a:spcBef>
            </a:pPr>
            <a:r>
              <a:rPr lang="en-US" sz="2400" dirty="0" smtClean="0">
                <a:latin typeface="Arial" charset="0"/>
              </a:rPr>
              <a:t>Radical vaginal </a:t>
            </a:r>
            <a:r>
              <a:rPr lang="en-US" sz="2400" dirty="0" err="1" smtClean="0">
                <a:latin typeface="Arial" charset="0"/>
              </a:rPr>
              <a:t>trachelotomy</a:t>
            </a:r>
            <a:r>
              <a:rPr lang="en-US" sz="2400" dirty="0" smtClean="0">
                <a:latin typeface="Arial" charset="0"/>
              </a:rPr>
              <a:t> – removal of the cervix, upper vagina, and pelvic lymph nodes. This is an option for women who may want to become pregnant in the future and their cancer is in an early stage.</a:t>
            </a:r>
            <a:endParaRPr lang="en-US" sz="2400" dirty="0">
              <a:latin typeface="Arial" charset="0"/>
            </a:endParaRPr>
          </a:p>
          <a:p>
            <a:pPr marL="0" indent="0" eaLnBrk="1" hangingPunct="1"/>
            <a:endParaRPr lang="en-US" dirty="0">
              <a:latin typeface="Arial" charset="0"/>
            </a:endParaRPr>
          </a:p>
        </p:txBody>
      </p:sp>
      <p:sp>
        <p:nvSpPr>
          <p:cNvPr id="44034"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61AB5BC-F365-4D49-A6DB-829C475E541D}" type="slidenum">
              <a:rPr lang="en-US"/>
              <a:pPr/>
              <a:t>42</a:t>
            </a:fld>
            <a:endParaRPr lang="en-US"/>
          </a:p>
        </p:txBody>
      </p:sp>
    </p:spTree>
    <p:extLst>
      <p:ext uri="{BB962C8B-B14F-4D97-AF65-F5344CB8AC3E}">
        <p14:creationId xmlns:p14="http://schemas.microsoft.com/office/powerpoint/2010/main" val="295526451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n-US" dirty="0" smtClean="0">
                <a:solidFill>
                  <a:srgbClr val="660066"/>
                </a:solidFill>
                <a:latin typeface="Arial" charset="0"/>
              </a:rPr>
              <a:t>Treatment for Cancer, continued</a:t>
            </a:r>
            <a:endParaRPr lang="en-US" dirty="0">
              <a:solidFill>
                <a:srgbClr val="660066"/>
              </a:solidFill>
              <a:latin typeface="Arial" charset="0"/>
            </a:endParaRPr>
          </a:p>
        </p:txBody>
      </p:sp>
      <p:sp>
        <p:nvSpPr>
          <p:cNvPr id="44036" name="Rectangle 3"/>
          <p:cNvSpPr>
            <a:spLocks noGrp="1" noChangeArrowheads="1"/>
          </p:cNvSpPr>
          <p:nvPr>
            <p:ph idx="1"/>
          </p:nvPr>
        </p:nvSpPr>
        <p:spPr>
          <a:xfrm>
            <a:off x="609600" y="1676400"/>
            <a:ext cx="8001000" cy="4800600"/>
          </a:xfrm>
          <a:noFill/>
        </p:spPr>
        <p:txBody>
          <a:bodyPr>
            <a:normAutofit/>
          </a:bodyPr>
          <a:lstStyle/>
          <a:p>
            <a:pPr>
              <a:spcBef>
                <a:spcPts val="0"/>
              </a:spcBef>
            </a:pPr>
            <a:r>
              <a:rPr lang="en-US" sz="2400" b="1" dirty="0" smtClean="0">
                <a:latin typeface="Arial" charset="0"/>
              </a:rPr>
              <a:t>Chemotherapy </a:t>
            </a:r>
            <a:endParaRPr lang="en-US" sz="2400" dirty="0" smtClean="0">
              <a:latin typeface="Arial" charset="0"/>
            </a:endParaRPr>
          </a:p>
          <a:p>
            <a:pPr lvl="1">
              <a:spcBef>
                <a:spcPts val="0"/>
              </a:spcBef>
            </a:pPr>
            <a:r>
              <a:rPr lang="en-US" sz="2400" dirty="0" smtClean="0">
                <a:latin typeface="Arial" charset="0"/>
              </a:rPr>
              <a:t>Medication either injected into a vein or taken by mouth</a:t>
            </a:r>
          </a:p>
          <a:p>
            <a:pPr marL="457200" lvl="1" indent="0">
              <a:spcBef>
                <a:spcPts val="0"/>
              </a:spcBef>
              <a:buNone/>
            </a:pPr>
            <a:endParaRPr lang="en-US" sz="2400" dirty="0" smtClean="0">
              <a:latin typeface="Arial" charset="0"/>
            </a:endParaRPr>
          </a:p>
          <a:p>
            <a:pPr>
              <a:spcBef>
                <a:spcPts val="0"/>
              </a:spcBef>
            </a:pPr>
            <a:r>
              <a:rPr lang="en-US" sz="2400" b="1" dirty="0" smtClean="0">
                <a:latin typeface="Arial" charset="0"/>
              </a:rPr>
              <a:t>Radiation therapy</a:t>
            </a:r>
          </a:p>
          <a:p>
            <a:pPr lvl="1">
              <a:spcBef>
                <a:spcPts val="0"/>
              </a:spcBef>
            </a:pPr>
            <a:r>
              <a:rPr lang="en-US" sz="2400" dirty="0" smtClean="0">
                <a:latin typeface="Arial" charset="0"/>
              </a:rPr>
              <a:t>High energy x-rays given externally or internally</a:t>
            </a:r>
          </a:p>
          <a:p>
            <a:pPr lvl="1">
              <a:spcBef>
                <a:spcPts val="0"/>
              </a:spcBef>
            </a:pPr>
            <a:endParaRPr lang="en-US" sz="2400" dirty="0" smtClean="0">
              <a:latin typeface="Arial" charset="0"/>
            </a:endParaRPr>
          </a:p>
          <a:p>
            <a:pPr marL="288925" indent="-288925" eaLnBrk="1" hangingPunct="1"/>
            <a:r>
              <a:rPr lang="en-US" sz="2400" dirty="0" smtClean="0">
                <a:latin typeface="Arial" charset="0"/>
              </a:rPr>
              <a:t> </a:t>
            </a:r>
            <a:r>
              <a:rPr lang="en-US" sz="2400" b="1" dirty="0" smtClean="0">
                <a:latin typeface="Arial" charset="0"/>
              </a:rPr>
              <a:t>Clinical trials</a:t>
            </a:r>
          </a:p>
          <a:p>
            <a:pPr marL="688975" lvl="1" indent="-288925"/>
            <a:r>
              <a:rPr lang="en-US" sz="2400" dirty="0" smtClean="0">
                <a:latin typeface="Arial" charset="0"/>
              </a:rPr>
              <a:t>Research studies that offer new investigative treatments that may be best suited for a specific type or stage of cancer</a:t>
            </a:r>
          </a:p>
          <a:p>
            <a:pPr marL="688975" lvl="1" indent="-288925"/>
            <a:endParaRPr lang="en-US" sz="2000" b="1" dirty="0">
              <a:latin typeface="Arial" charset="0"/>
            </a:endParaRPr>
          </a:p>
        </p:txBody>
      </p:sp>
      <p:sp>
        <p:nvSpPr>
          <p:cNvPr id="44034"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61AB5BC-F365-4D49-A6DB-829C475E541D}" type="slidenum">
              <a:rPr lang="en-US"/>
              <a:pPr/>
              <a:t>43</a:t>
            </a:fld>
            <a:endParaRPr lang="en-US"/>
          </a:p>
        </p:txBody>
      </p:sp>
    </p:spTree>
    <p:extLst>
      <p:ext uri="{BB962C8B-B14F-4D97-AF65-F5344CB8AC3E}">
        <p14:creationId xmlns:p14="http://schemas.microsoft.com/office/powerpoint/2010/main" val="331371269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347824"/>
            <a:ext cx="8229600" cy="1139825"/>
          </a:xfrm>
        </p:spPr>
        <p:txBody>
          <a:bodyPr>
            <a:normAutofit/>
          </a:bodyPr>
          <a:lstStyle/>
          <a:p>
            <a:pPr algn="ctr" eaLnBrk="1" hangingPunct="1"/>
            <a:r>
              <a:rPr lang="en-US" dirty="0" smtClean="0">
                <a:solidFill>
                  <a:srgbClr val="660066"/>
                </a:solidFill>
                <a:latin typeface="Arial" charset="0"/>
              </a:rPr>
              <a:t>Key Takeaways</a:t>
            </a:r>
            <a:endParaRPr lang="en-US" dirty="0">
              <a:solidFill>
                <a:srgbClr val="660066"/>
              </a:solidFill>
              <a:latin typeface="Arial" charset="0"/>
            </a:endParaRPr>
          </a:p>
        </p:txBody>
      </p:sp>
      <p:sp>
        <p:nvSpPr>
          <p:cNvPr id="18434" name="Slide Number Placeholder 6"/>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5EDA0D8-74EE-7843-8645-65B661A69C1E}" type="slidenum">
              <a:rPr lang="en-US"/>
              <a:pPr/>
              <a:t>44</a:t>
            </a:fld>
            <a:endParaRPr lang="en-US"/>
          </a:p>
        </p:txBody>
      </p:sp>
    </p:spTree>
    <p:extLst>
      <p:ext uri="{BB962C8B-B14F-4D97-AF65-F5344CB8AC3E}">
        <p14:creationId xmlns:p14="http://schemas.microsoft.com/office/powerpoint/2010/main" val="85277661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idx="4294967295"/>
          </p:nvPr>
        </p:nvSpPr>
        <p:spPr>
          <a:xfrm>
            <a:off x="0" y="228600"/>
            <a:ext cx="7239000" cy="1143000"/>
          </a:xfrm>
        </p:spPr>
        <p:txBody>
          <a:bodyPr/>
          <a:lstStyle/>
          <a:p>
            <a:pPr algn="ctr" eaLnBrk="1" hangingPunct="1"/>
            <a:r>
              <a:rPr lang="en-US" dirty="0" smtClean="0">
                <a:solidFill>
                  <a:srgbClr val="660066"/>
                </a:solidFill>
              </a:rPr>
              <a:t>Key Take Home Points</a:t>
            </a:r>
          </a:p>
        </p:txBody>
      </p:sp>
      <p:sp>
        <p:nvSpPr>
          <p:cNvPr id="18435" name="Rectangle 7"/>
          <p:cNvSpPr>
            <a:spLocks noGrp="1" noChangeArrowheads="1"/>
          </p:cNvSpPr>
          <p:nvPr>
            <p:ph type="body" idx="4294967295"/>
          </p:nvPr>
        </p:nvSpPr>
        <p:spPr>
          <a:xfrm>
            <a:off x="533400" y="1676400"/>
            <a:ext cx="5308951" cy="5218642"/>
          </a:xfrm>
        </p:spPr>
        <p:txBody>
          <a:bodyPr>
            <a:normAutofit/>
          </a:bodyPr>
          <a:lstStyle/>
          <a:p>
            <a:pPr eaLnBrk="1" hangingPunct="1"/>
            <a:r>
              <a:rPr lang="en-US" sz="2400" dirty="0" smtClean="0">
                <a:latin typeface="Arial"/>
                <a:cs typeface="Arial"/>
              </a:rPr>
              <a:t>HPV is extremely common.</a:t>
            </a:r>
          </a:p>
          <a:p>
            <a:pPr eaLnBrk="1" hangingPunct="1"/>
            <a:endParaRPr lang="en-US" sz="2400" dirty="0">
              <a:latin typeface="Arial"/>
              <a:cs typeface="Arial"/>
            </a:endParaRPr>
          </a:p>
          <a:p>
            <a:pPr eaLnBrk="1" hangingPunct="1"/>
            <a:r>
              <a:rPr lang="en-US" sz="2400" dirty="0" smtClean="0">
                <a:latin typeface="Arial"/>
                <a:cs typeface="Arial"/>
              </a:rPr>
              <a:t>Most people with HPV do not get cervical cancer.</a:t>
            </a:r>
          </a:p>
          <a:p>
            <a:pPr marL="342900" lvl="1" indent="-342900">
              <a:buFont typeface="Arial"/>
              <a:buChar char="•"/>
            </a:pPr>
            <a:endParaRPr lang="en-US" sz="2400" dirty="0" smtClean="0">
              <a:latin typeface="Arial" charset="0"/>
            </a:endParaRPr>
          </a:p>
          <a:p>
            <a:pPr marL="342900" lvl="1" indent="-342900">
              <a:buFont typeface="Arial"/>
              <a:buChar char="•"/>
            </a:pPr>
            <a:r>
              <a:rPr lang="en-US" sz="2400" dirty="0" smtClean="0">
                <a:latin typeface="Arial" charset="0"/>
              </a:rPr>
              <a:t>Having HPV is not a marker of anyone’s infidelity or behavior.</a:t>
            </a:r>
            <a:endParaRPr lang="en-US" sz="2400" dirty="0" smtClean="0">
              <a:latin typeface="Arial"/>
              <a:cs typeface="Arial"/>
            </a:endParaRPr>
          </a:p>
          <a:p>
            <a:pPr eaLnBrk="1" hangingPunct="1"/>
            <a:endParaRPr lang="en-US" sz="2400" dirty="0" smtClean="0">
              <a:latin typeface="Arial"/>
              <a:cs typeface="Arial"/>
            </a:endParaRPr>
          </a:p>
          <a:p>
            <a:pPr eaLnBrk="1" hangingPunct="1"/>
            <a:r>
              <a:rPr lang="en-US" sz="2400" dirty="0" smtClean="0">
                <a:latin typeface="Arial"/>
                <a:cs typeface="Arial"/>
              </a:rPr>
              <a:t>Virtually ALL cervical cancers are caused by HPV</a:t>
            </a:r>
          </a:p>
          <a:p>
            <a:pPr marL="0" indent="0" eaLnBrk="1" hangingPunct="1">
              <a:buNone/>
            </a:pPr>
            <a:endParaRPr lang="en-US" b="1" dirty="0" smtClean="0"/>
          </a:p>
          <a:p>
            <a:pPr eaLnBrk="1" hangingPunct="1"/>
            <a:endParaRPr lang="en-US" b="1" dirty="0" smtClean="0"/>
          </a:p>
        </p:txBody>
      </p:sp>
      <p:pic>
        <p:nvPicPr>
          <p:cNvPr id="4" name="Picture 4" descr="rbrb_2274_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30947" y="2021417"/>
            <a:ext cx="324485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9319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idx="4294967295"/>
          </p:nvPr>
        </p:nvSpPr>
        <p:spPr>
          <a:xfrm>
            <a:off x="0" y="228600"/>
            <a:ext cx="7239000" cy="1143000"/>
          </a:xfrm>
        </p:spPr>
        <p:txBody>
          <a:bodyPr/>
          <a:lstStyle/>
          <a:p>
            <a:pPr algn="ctr" eaLnBrk="1" hangingPunct="1"/>
            <a:r>
              <a:rPr lang="en-US" dirty="0" smtClean="0">
                <a:solidFill>
                  <a:srgbClr val="660066"/>
                </a:solidFill>
              </a:rPr>
              <a:t>Key Take Home Points</a:t>
            </a:r>
          </a:p>
        </p:txBody>
      </p:sp>
      <p:sp>
        <p:nvSpPr>
          <p:cNvPr id="18435" name="Rectangle 7"/>
          <p:cNvSpPr>
            <a:spLocks noGrp="1" noChangeArrowheads="1"/>
          </p:cNvSpPr>
          <p:nvPr>
            <p:ph type="body" idx="4294967295"/>
          </p:nvPr>
        </p:nvSpPr>
        <p:spPr>
          <a:xfrm>
            <a:off x="533400" y="1676400"/>
            <a:ext cx="8610600" cy="4800600"/>
          </a:xfrm>
        </p:spPr>
        <p:txBody>
          <a:bodyPr>
            <a:normAutofit fontScale="92500" lnSpcReduction="10000"/>
          </a:bodyPr>
          <a:lstStyle/>
          <a:p>
            <a:pPr eaLnBrk="1" hangingPunct="1"/>
            <a:r>
              <a:rPr lang="en-US" sz="2400" dirty="0" smtClean="0">
                <a:latin typeface="Arial"/>
                <a:cs typeface="Arial"/>
              </a:rPr>
              <a:t>HPV vaccines can protect children and young men and women from getting 90% of the types of HPV that cause cancer.</a:t>
            </a:r>
          </a:p>
          <a:p>
            <a:pPr eaLnBrk="1" hangingPunct="1"/>
            <a:endParaRPr lang="en-US" sz="2400" dirty="0" smtClean="0">
              <a:latin typeface="Arial"/>
              <a:cs typeface="Arial"/>
            </a:endParaRPr>
          </a:p>
          <a:p>
            <a:pPr eaLnBrk="1" hangingPunct="1"/>
            <a:r>
              <a:rPr lang="en-US" sz="2400" dirty="0" smtClean="0">
                <a:latin typeface="Arial"/>
                <a:cs typeface="Arial"/>
              </a:rPr>
              <a:t>HPV vaccines are safe and very effective.</a:t>
            </a:r>
          </a:p>
          <a:p>
            <a:pPr eaLnBrk="1" hangingPunct="1"/>
            <a:endParaRPr lang="en-US" sz="2400" dirty="0" smtClean="0">
              <a:latin typeface="Arial"/>
              <a:cs typeface="Arial"/>
            </a:endParaRPr>
          </a:p>
          <a:p>
            <a:pPr eaLnBrk="1" hangingPunct="1"/>
            <a:r>
              <a:rPr lang="en-US" sz="2400" dirty="0" smtClean="0">
                <a:latin typeface="Arial"/>
                <a:cs typeface="Arial"/>
              </a:rPr>
              <a:t>Routine screening with Pap tests and HPV tests (every 3 to 5 years) are essential to prevent cervical cancer.</a:t>
            </a:r>
          </a:p>
          <a:p>
            <a:pPr eaLnBrk="1" hangingPunct="1"/>
            <a:endParaRPr lang="en-US" sz="2400" dirty="0" smtClean="0">
              <a:latin typeface="Arial"/>
              <a:cs typeface="Arial"/>
            </a:endParaRPr>
          </a:p>
          <a:p>
            <a:r>
              <a:rPr lang="en-US" sz="2400" dirty="0">
                <a:latin typeface="Arial"/>
                <a:cs typeface="Arial"/>
              </a:rPr>
              <a:t>Even women in long-term relationships or women who have not had sex in many years need to get screened</a:t>
            </a:r>
            <a:r>
              <a:rPr lang="en-US" sz="2400" dirty="0" smtClean="0">
                <a:latin typeface="Arial"/>
                <a:cs typeface="Arial"/>
              </a:rPr>
              <a:t>.</a:t>
            </a:r>
          </a:p>
          <a:p>
            <a:pPr eaLnBrk="1" hangingPunct="1"/>
            <a:endParaRPr lang="en-US" sz="2400" dirty="0" smtClean="0">
              <a:latin typeface="Arial"/>
              <a:cs typeface="Arial"/>
            </a:endParaRPr>
          </a:p>
          <a:p>
            <a:pPr eaLnBrk="1" hangingPunct="1"/>
            <a:r>
              <a:rPr lang="en-US" sz="2400" dirty="0" smtClean="0">
                <a:latin typeface="Arial"/>
                <a:cs typeface="Arial"/>
              </a:rPr>
              <a:t>It is extremely important to follow-up with your healthcare provider on your test results.</a:t>
            </a:r>
          </a:p>
          <a:p>
            <a:pPr eaLnBrk="1" hangingPunct="1"/>
            <a:endParaRPr lang="en-US" b="1" dirty="0" smtClean="0"/>
          </a:p>
          <a:p>
            <a:pPr eaLnBrk="1" hangingPunct="1"/>
            <a:endParaRPr lang="en-US" b="1" dirty="0" smtClean="0"/>
          </a:p>
        </p:txBody>
      </p:sp>
    </p:spTree>
    <p:extLst>
      <p:ext uri="{BB962C8B-B14F-4D97-AF65-F5344CB8AC3E}">
        <p14:creationId xmlns:p14="http://schemas.microsoft.com/office/powerpoint/2010/main" val="115997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457200" y="277813"/>
            <a:ext cx="8229600" cy="1017587"/>
          </a:xfrm>
        </p:spPr>
        <p:txBody>
          <a:bodyPr/>
          <a:lstStyle/>
          <a:p>
            <a:pPr eaLnBrk="1" hangingPunct="1"/>
            <a:r>
              <a:rPr lang="en-US" dirty="0" smtClean="0">
                <a:solidFill>
                  <a:srgbClr val="660066"/>
                </a:solidFill>
                <a:latin typeface="Arial" charset="0"/>
              </a:rPr>
              <a:t>Conclusion</a:t>
            </a:r>
            <a:endParaRPr lang="en-US" dirty="0">
              <a:solidFill>
                <a:srgbClr val="660066"/>
              </a:solidFill>
              <a:latin typeface="Arial" charset="0"/>
            </a:endParaRPr>
          </a:p>
        </p:txBody>
      </p:sp>
      <p:sp>
        <p:nvSpPr>
          <p:cNvPr id="72708" name="Rectangle 3"/>
          <p:cNvSpPr>
            <a:spLocks noGrp="1" noChangeArrowheads="1"/>
          </p:cNvSpPr>
          <p:nvPr>
            <p:ph idx="1"/>
          </p:nvPr>
        </p:nvSpPr>
        <p:spPr>
          <a:xfrm>
            <a:off x="228600" y="1447800"/>
            <a:ext cx="8915400" cy="4683125"/>
          </a:xfrm>
        </p:spPr>
        <p:txBody>
          <a:bodyPr/>
          <a:lstStyle/>
          <a:p>
            <a:pPr marL="0" indent="0" eaLnBrk="1" hangingPunct="1">
              <a:buNone/>
            </a:pPr>
            <a:r>
              <a:rPr lang="en-US" sz="2400" dirty="0" smtClean="0">
                <a:latin typeface="Arial" charset="0"/>
              </a:rPr>
              <a:t>Cervical </a:t>
            </a:r>
            <a:r>
              <a:rPr lang="en-US" sz="2400" dirty="0">
                <a:latin typeface="Arial" charset="0"/>
              </a:rPr>
              <a:t>cancer </a:t>
            </a:r>
            <a:r>
              <a:rPr lang="en-US" sz="2400" dirty="0" smtClean="0">
                <a:latin typeface="Arial" charset="0"/>
              </a:rPr>
              <a:t>can be prevented with vaccination, </a:t>
            </a:r>
            <a:r>
              <a:rPr lang="en-US" sz="2400" dirty="0">
                <a:latin typeface="Arial" charset="0"/>
              </a:rPr>
              <a:t>screening and follow-up</a:t>
            </a:r>
            <a:r>
              <a:rPr lang="en-US" sz="2400" dirty="0" smtClean="0">
                <a:latin typeface="Arial" charset="0"/>
              </a:rPr>
              <a:t>.</a:t>
            </a:r>
          </a:p>
          <a:p>
            <a:pPr eaLnBrk="1" hangingPunct="1"/>
            <a:endParaRPr lang="en-US" sz="2400" dirty="0">
              <a:latin typeface="Arial" charset="0"/>
            </a:endParaRPr>
          </a:p>
          <a:p>
            <a:pPr eaLnBrk="1" hangingPunct="1"/>
            <a:r>
              <a:rPr lang="en-US" sz="2400" dirty="0" smtClean="0">
                <a:latin typeface="Arial" charset="0"/>
              </a:rPr>
              <a:t>For girls and boys 11 to 12: Get the HPV vaccine</a:t>
            </a:r>
            <a:endParaRPr lang="en-US" sz="2400" dirty="0">
              <a:latin typeface="Arial" charset="0"/>
            </a:endParaRPr>
          </a:p>
          <a:p>
            <a:pPr eaLnBrk="1" hangingPunct="1"/>
            <a:r>
              <a:rPr lang="en-US" sz="2400" dirty="0" smtClean="0">
                <a:latin typeface="Arial" charset="0"/>
              </a:rPr>
              <a:t>For women 21 to 29: </a:t>
            </a:r>
            <a:r>
              <a:rPr lang="en-US" sz="2400" dirty="0">
                <a:latin typeface="Arial" charset="0"/>
              </a:rPr>
              <a:t>Pap </a:t>
            </a:r>
            <a:r>
              <a:rPr lang="en-US" sz="2400" dirty="0" smtClean="0">
                <a:latin typeface="Arial" charset="0"/>
              </a:rPr>
              <a:t>tests every 3 years</a:t>
            </a:r>
            <a:endParaRPr lang="en-US" sz="2400" dirty="0">
              <a:latin typeface="Arial" charset="0"/>
            </a:endParaRPr>
          </a:p>
          <a:p>
            <a:pPr eaLnBrk="1" hangingPunct="1"/>
            <a:r>
              <a:rPr lang="en-US" sz="2400" dirty="0" smtClean="0">
                <a:latin typeface="Arial" charset="0"/>
              </a:rPr>
              <a:t>For women </a:t>
            </a:r>
            <a:r>
              <a:rPr lang="en-US" sz="2400" dirty="0">
                <a:latin typeface="Arial" charset="0"/>
              </a:rPr>
              <a:t>30 and older: Pap + HPV </a:t>
            </a:r>
            <a:r>
              <a:rPr lang="en-US" sz="2400" dirty="0" smtClean="0">
                <a:latin typeface="Arial" charset="0"/>
              </a:rPr>
              <a:t>test every 5 years</a:t>
            </a:r>
            <a:endParaRPr lang="en-US" sz="2400" dirty="0">
              <a:latin typeface="Arial" charset="0"/>
            </a:endParaRPr>
          </a:p>
          <a:p>
            <a:pPr eaLnBrk="1" hangingPunct="1"/>
            <a:r>
              <a:rPr lang="en-US" sz="2400" dirty="0" smtClean="0">
                <a:latin typeface="Arial" charset="0"/>
              </a:rPr>
              <a:t>Another option for women 25 and older is to get the HPV test followed by other tests if necessary</a:t>
            </a:r>
          </a:p>
          <a:p>
            <a:pPr marL="0" indent="0" eaLnBrk="1" hangingPunct="1">
              <a:buNone/>
            </a:pPr>
            <a:endParaRPr lang="en-US" sz="2400" dirty="0">
              <a:latin typeface="Arial" charset="0"/>
            </a:endParaRPr>
          </a:p>
          <a:p>
            <a:pPr marL="0" indent="0" eaLnBrk="1" hangingPunct="1">
              <a:buNone/>
            </a:pPr>
            <a:r>
              <a:rPr lang="en-US" sz="2400" b="1" dirty="0" smtClean="0">
                <a:latin typeface="Arial" charset="0"/>
              </a:rPr>
              <a:t>Final message: </a:t>
            </a:r>
            <a:r>
              <a:rPr lang="en-US" sz="2400" dirty="0" smtClean="0">
                <a:latin typeface="Arial" charset="0"/>
              </a:rPr>
              <a:t>Get screened and follow-up on your results. It could save your life!</a:t>
            </a:r>
            <a:endParaRPr lang="en-US" sz="2400" dirty="0">
              <a:latin typeface="Arial" charset="0"/>
            </a:endParaRPr>
          </a:p>
          <a:p>
            <a:pPr eaLnBrk="1" hangingPunct="1"/>
            <a:endParaRPr lang="en-US" sz="2400" dirty="0">
              <a:latin typeface="Arial" charset="0"/>
            </a:endParaRPr>
          </a:p>
        </p:txBody>
      </p:sp>
      <p:sp>
        <p:nvSpPr>
          <p:cNvPr id="72706"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278AB50-94AB-DE47-8E6F-55442EA318AE}" type="slidenum">
              <a:rPr lang="en-US"/>
              <a:pPr/>
              <a:t>47</a:t>
            </a:fld>
            <a:endParaRPr lang="en-US"/>
          </a:p>
        </p:txBody>
      </p:sp>
    </p:spTree>
    <p:extLst>
      <p:ext uri="{BB962C8B-B14F-4D97-AF65-F5344CB8AC3E}">
        <p14:creationId xmlns:p14="http://schemas.microsoft.com/office/powerpoint/2010/main" val="38934545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ctrTitle"/>
          </p:nvPr>
        </p:nvSpPr>
        <p:spPr/>
        <p:txBody>
          <a:bodyPr/>
          <a:lstStyle/>
          <a:p>
            <a:pPr eaLnBrk="1" hangingPunct="1"/>
            <a:r>
              <a:rPr lang="en-US">
                <a:solidFill>
                  <a:srgbClr val="660066"/>
                </a:solidFill>
                <a:latin typeface="Arial" charset="0"/>
              </a:rPr>
              <a:t>Questions</a:t>
            </a:r>
          </a:p>
        </p:txBody>
      </p:sp>
      <p:sp>
        <p:nvSpPr>
          <p:cNvPr id="74754" name="Rectangle 1030"/>
          <p:cNvSpPr>
            <a:spLocks noGrp="1" noChangeArrowheads="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A036FE6-FD00-3E46-938B-2A694FC6E914}" type="slidenum">
              <a:rPr lang="en-US"/>
              <a:pPr/>
              <a:t>48</a:t>
            </a:fld>
            <a:endParaRPr lang="en-US"/>
          </a:p>
        </p:txBody>
      </p:sp>
    </p:spTree>
    <p:extLst>
      <p:ext uri="{BB962C8B-B14F-4D97-AF65-F5344CB8AC3E}">
        <p14:creationId xmlns:p14="http://schemas.microsoft.com/office/powerpoint/2010/main" val="168288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z="3600" dirty="0">
                <a:solidFill>
                  <a:srgbClr val="660066"/>
                </a:solidFill>
                <a:latin typeface="Arial" charset="0"/>
              </a:rPr>
              <a:t>Cervical Cancer Background</a:t>
            </a:r>
          </a:p>
        </p:txBody>
      </p:sp>
      <p:sp>
        <p:nvSpPr>
          <p:cNvPr id="14340" name="Rectangle 3"/>
          <p:cNvSpPr>
            <a:spLocks noGrp="1" noChangeArrowheads="1"/>
          </p:cNvSpPr>
          <p:nvPr>
            <p:ph idx="1"/>
          </p:nvPr>
        </p:nvSpPr>
        <p:spPr>
          <a:xfrm>
            <a:off x="203637" y="1965325"/>
            <a:ext cx="4386130" cy="4756150"/>
          </a:xfrm>
        </p:spPr>
        <p:txBody>
          <a:bodyPr>
            <a:normAutofit fontScale="92500" lnSpcReduction="10000"/>
          </a:bodyPr>
          <a:lstStyle/>
          <a:p>
            <a:pPr eaLnBrk="1" hangingPunct="1">
              <a:spcBef>
                <a:spcPts val="0"/>
              </a:spcBef>
            </a:pPr>
            <a:r>
              <a:rPr lang="en-US" sz="2400" b="1" dirty="0" smtClean="0">
                <a:latin typeface="Arial" charset="0"/>
              </a:rPr>
              <a:t>What is it? </a:t>
            </a:r>
            <a:r>
              <a:rPr lang="en-US" sz="2400" dirty="0" smtClean="0">
                <a:latin typeface="Arial" charset="0"/>
              </a:rPr>
              <a:t>Cervical </a:t>
            </a:r>
            <a:r>
              <a:rPr lang="en-US" sz="2400" dirty="0">
                <a:latin typeface="Arial" charset="0"/>
              </a:rPr>
              <a:t>cancer is </a:t>
            </a:r>
            <a:r>
              <a:rPr lang="en-US" sz="2400" dirty="0" smtClean="0">
                <a:latin typeface="Arial" charset="0"/>
              </a:rPr>
              <a:t>cancer of the cervix, which is the opening from the vagina to the uterus. </a:t>
            </a:r>
          </a:p>
          <a:p>
            <a:pPr eaLnBrk="1" hangingPunct="1">
              <a:spcBef>
                <a:spcPts val="0"/>
              </a:spcBef>
            </a:pPr>
            <a:endParaRPr lang="en-US" sz="2400" dirty="0">
              <a:latin typeface="Arial" charset="0"/>
            </a:endParaRPr>
          </a:p>
          <a:p>
            <a:pPr marL="400050" lvl="1" indent="0">
              <a:spcBef>
                <a:spcPts val="0"/>
              </a:spcBef>
              <a:buNone/>
            </a:pPr>
            <a:r>
              <a:rPr lang="en-US" sz="2400" dirty="0" smtClean="0">
                <a:latin typeface="Arial" charset="0"/>
              </a:rPr>
              <a:t>Cervical cancer happens when there is an overgrowth </a:t>
            </a:r>
            <a:r>
              <a:rPr lang="en-US" sz="2400" dirty="0">
                <a:latin typeface="Arial" charset="0"/>
              </a:rPr>
              <a:t>of abnormal cells in the cervix</a:t>
            </a:r>
            <a:r>
              <a:rPr lang="en-US" sz="2400" dirty="0" smtClean="0">
                <a:latin typeface="Arial" charset="0"/>
              </a:rPr>
              <a:t>.</a:t>
            </a:r>
          </a:p>
          <a:p>
            <a:pPr eaLnBrk="1" hangingPunct="1">
              <a:spcBef>
                <a:spcPts val="0"/>
              </a:spcBef>
            </a:pPr>
            <a:endParaRPr lang="en-US" sz="2400" dirty="0">
              <a:latin typeface="Arial" charset="0"/>
            </a:endParaRPr>
          </a:p>
          <a:p>
            <a:pPr eaLnBrk="1" hangingPunct="1">
              <a:spcBef>
                <a:spcPts val="0"/>
              </a:spcBef>
            </a:pPr>
            <a:r>
              <a:rPr lang="en-US" sz="2400" b="1" dirty="0" smtClean="0">
                <a:latin typeface="Arial" charset="0"/>
              </a:rPr>
              <a:t>What causes it? </a:t>
            </a:r>
            <a:r>
              <a:rPr lang="en-US" sz="2400" dirty="0" smtClean="0">
                <a:latin typeface="Arial" charset="0"/>
              </a:rPr>
              <a:t>Over 99% of cervical cancers caused by HPV. </a:t>
            </a:r>
          </a:p>
          <a:p>
            <a:pPr eaLnBrk="1" hangingPunct="1">
              <a:spcBef>
                <a:spcPts val="0"/>
              </a:spcBef>
            </a:pPr>
            <a:endParaRPr lang="en-US" sz="2400" b="1" dirty="0" smtClean="0">
              <a:latin typeface="Arial" charset="0"/>
            </a:endParaRPr>
          </a:p>
          <a:p>
            <a:pPr eaLnBrk="1" hangingPunct="1">
              <a:spcBef>
                <a:spcPts val="0"/>
              </a:spcBef>
            </a:pPr>
            <a:r>
              <a:rPr lang="en-US" sz="2400" b="1" dirty="0" smtClean="0">
                <a:latin typeface="Arial" charset="0"/>
              </a:rPr>
              <a:t>Who gets it? </a:t>
            </a:r>
            <a:r>
              <a:rPr lang="en-US" sz="2400" dirty="0" smtClean="0">
                <a:latin typeface="Arial" charset="0"/>
              </a:rPr>
              <a:t>Women of all ages who have a cervix</a:t>
            </a:r>
          </a:p>
        </p:txBody>
      </p:sp>
      <p:sp>
        <p:nvSpPr>
          <p:cNvPr id="14338"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2DFF90B9-6EA8-6447-8E42-26E52C80E127}" type="slidenum">
              <a:rPr lang="en-US"/>
              <a:pPr/>
              <a:t>5</a:t>
            </a:fld>
            <a:endParaRPr lang="en-US"/>
          </a:p>
        </p:txBody>
      </p:sp>
      <p:pic>
        <p:nvPicPr>
          <p:cNvPr id="2" name="Picture 1"/>
          <p:cNvPicPr>
            <a:picLocks noChangeAspect="1"/>
          </p:cNvPicPr>
          <p:nvPr/>
        </p:nvPicPr>
        <p:blipFill>
          <a:blip r:embed="rId2"/>
          <a:stretch>
            <a:fillRect/>
          </a:stretch>
        </p:blipFill>
        <p:spPr>
          <a:xfrm>
            <a:off x="4589767" y="3041098"/>
            <a:ext cx="4599077" cy="3826432"/>
          </a:xfrm>
          <a:prstGeom prst="rect">
            <a:avLst/>
          </a:prstGeom>
        </p:spPr>
      </p:pic>
      <p:sp>
        <p:nvSpPr>
          <p:cNvPr id="3" name="TextBox 2"/>
          <p:cNvSpPr txBox="1"/>
          <p:nvPr/>
        </p:nvSpPr>
        <p:spPr>
          <a:xfrm>
            <a:off x="4784266" y="2010560"/>
            <a:ext cx="4359734" cy="1077218"/>
          </a:xfrm>
          <a:prstGeom prst="rect">
            <a:avLst/>
          </a:prstGeom>
          <a:solidFill>
            <a:srgbClr val="660066"/>
          </a:solidFill>
        </p:spPr>
        <p:txBody>
          <a:bodyPr wrap="square" rtlCol="0">
            <a:spAutoFit/>
          </a:bodyPr>
          <a:lstStyle/>
          <a:p>
            <a:pPr algn="ctr"/>
            <a:r>
              <a:rPr lang="en-US" sz="3200" dirty="0" smtClean="0">
                <a:solidFill>
                  <a:schemeClr val="bg1"/>
                </a:solidFill>
              </a:rPr>
              <a:t>Location of the Cervix </a:t>
            </a:r>
          </a:p>
          <a:p>
            <a:pPr algn="ctr"/>
            <a:r>
              <a:rPr lang="en-US" sz="3200" dirty="0" smtClean="0">
                <a:solidFill>
                  <a:schemeClr val="bg1"/>
                </a:solidFill>
              </a:rPr>
              <a:t>in the Body</a:t>
            </a:r>
            <a:endParaRPr lang="en-US" sz="3200" dirty="0">
              <a:solidFill>
                <a:schemeClr val="bg1"/>
              </a:solidFill>
            </a:endParaRPr>
          </a:p>
        </p:txBody>
      </p:sp>
    </p:spTree>
    <p:extLst>
      <p:ext uri="{BB962C8B-B14F-4D97-AF65-F5344CB8AC3E}">
        <p14:creationId xmlns:p14="http://schemas.microsoft.com/office/powerpoint/2010/main" val="3690590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fontScale="90000"/>
          </a:bodyPr>
          <a:lstStyle/>
          <a:p>
            <a:pPr algn="ctr" eaLnBrk="1" hangingPunct="1"/>
            <a:r>
              <a:rPr lang="en-US" sz="4000" dirty="0">
                <a:solidFill>
                  <a:srgbClr val="660066"/>
                </a:solidFill>
                <a:latin typeface="Arial" charset="0"/>
              </a:rPr>
              <a:t>Risk Factors for </a:t>
            </a:r>
            <a:br>
              <a:rPr lang="en-US" sz="4000" dirty="0">
                <a:solidFill>
                  <a:srgbClr val="660066"/>
                </a:solidFill>
                <a:latin typeface="Arial" charset="0"/>
              </a:rPr>
            </a:br>
            <a:r>
              <a:rPr lang="en-US" sz="4000" dirty="0">
                <a:solidFill>
                  <a:srgbClr val="660066"/>
                </a:solidFill>
                <a:latin typeface="Arial" charset="0"/>
              </a:rPr>
              <a:t>Cervical Cancer</a:t>
            </a:r>
          </a:p>
        </p:txBody>
      </p:sp>
      <p:sp>
        <p:nvSpPr>
          <p:cNvPr id="29698"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47D28516-0EC0-F041-9D2E-9EB2CCB87B5A}" type="slidenum">
              <a:rPr lang="en-US"/>
              <a:pPr/>
              <a:t>6</a:t>
            </a:fld>
            <a:endParaRPr lang="en-US"/>
          </a:p>
        </p:txBody>
      </p:sp>
      <p:sp>
        <p:nvSpPr>
          <p:cNvPr id="29700" name="Rectangle 3"/>
          <p:cNvSpPr>
            <a:spLocks noChangeArrowheads="1"/>
          </p:cNvSpPr>
          <p:nvPr/>
        </p:nvSpPr>
        <p:spPr bwMode="auto">
          <a:xfrm>
            <a:off x="533400" y="1676400"/>
            <a:ext cx="80772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buClr>
                <a:schemeClr val="bg2"/>
              </a:buClr>
              <a:buSzPct val="75000"/>
            </a:pPr>
            <a:r>
              <a:rPr lang="en-US" sz="2400" dirty="0">
                <a:latin typeface="Arial" charset="0"/>
              </a:rPr>
              <a:t>Over 99% of cervical cancers caused by HPV. </a:t>
            </a:r>
          </a:p>
          <a:p>
            <a:pPr eaLnBrk="1" hangingPunct="1">
              <a:buClr>
                <a:schemeClr val="bg2"/>
              </a:buClr>
              <a:buSzPct val="75000"/>
              <a:buFont typeface="Wingdings" charset="0"/>
              <a:buNone/>
            </a:pPr>
            <a:endParaRPr lang="en-US" sz="2400" dirty="0" smtClean="0">
              <a:latin typeface="Arial" charset="0"/>
            </a:endParaRPr>
          </a:p>
          <a:p>
            <a:pPr eaLnBrk="1" hangingPunct="1">
              <a:buClr>
                <a:schemeClr val="bg2"/>
              </a:buClr>
              <a:buSzPct val="75000"/>
              <a:buFont typeface="Wingdings" charset="0"/>
              <a:buNone/>
            </a:pPr>
            <a:r>
              <a:rPr lang="en-US" sz="2400" dirty="0" smtClean="0">
                <a:latin typeface="Arial" charset="0"/>
              </a:rPr>
              <a:t>Women </a:t>
            </a:r>
            <a:r>
              <a:rPr lang="en-US" sz="2400" b="1" u="sng" dirty="0">
                <a:latin typeface="Arial" charset="0"/>
              </a:rPr>
              <a:t>must</a:t>
            </a:r>
            <a:r>
              <a:rPr lang="en-US" sz="2400" dirty="0">
                <a:latin typeface="Arial" charset="0"/>
              </a:rPr>
              <a:t> have </a:t>
            </a:r>
            <a:r>
              <a:rPr lang="en-US" sz="2400" dirty="0" smtClean="0">
                <a:latin typeface="Arial" charset="0"/>
              </a:rPr>
              <a:t>persistent (long-lasting) </a:t>
            </a:r>
            <a:r>
              <a:rPr lang="en-US" sz="2400" dirty="0">
                <a:latin typeface="Arial" charset="0"/>
              </a:rPr>
              <a:t>HPV infection before they will develop cervical cancer.  </a:t>
            </a:r>
          </a:p>
          <a:p>
            <a:pPr eaLnBrk="1" hangingPunct="1">
              <a:buClr>
                <a:schemeClr val="bg2"/>
              </a:buClr>
              <a:buSzPct val="75000"/>
              <a:buFont typeface="Wingdings" charset="0"/>
              <a:buNone/>
            </a:pPr>
            <a:endParaRPr lang="en-US" sz="2400" dirty="0" smtClean="0">
              <a:latin typeface="Arial" charset="0"/>
            </a:endParaRPr>
          </a:p>
          <a:p>
            <a:pPr eaLnBrk="1" hangingPunct="1">
              <a:buClr>
                <a:schemeClr val="bg2"/>
              </a:buClr>
              <a:buSzPct val="75000"/>
              <a:buFont typeface="Wingdings" charset="0"/>
              <a:buNone/>
            </a:pPr>
            <a:r>
              <a:rPr lang="en-US" sz="2400" dirty="0" smtClean="0">
                <a:latin typeface="Arial" charset="0"/>
              </a:rPr>
              <a:t>Factors </a:t>
            </a:r>
            <a:r>
              <a:rPr lang="en-US" sz="2400" dirty="0">
                <a:latin typeface="Arial" charset="0"/>
              </a:rPr>
              <a:t>that increase risk for cervical cancer:</a:t>
            </a:r>
          </a:p>
          <a:p>
            <a:pPr marL="342900" indent="-342900" eaLnBrk="1" hangingPunct="1">
              <a:buSzPct val="75000"/>
              <a:buFont typeface="Arial"/>
              <a:buChar char="•"/>
            </a:pPr>
            <a:r>
              <a:rPr lang="en-US" sz="2400" dirty="0">
                <a:latin typeface="Arial" charset="0"/>
              </a:rPr>
              <a:t>Never/Rarely Being Screened</a:t>
            </a:r>
          </a:p>
          <a:p>
            <a:pPr marL="342900" indent="-342900" eaLnBrk="1" hangingPunct="1">
              <a:buSzPct val="75000"/>
              <a:buFont typeface="Arial"/>
              <a:buChar char="•"/>
            </a:pPr>
            <a:r>
              <a:rPr lang="en-US" sz="2400" dirty="0">
                <a:latin typeface="Arial" charset="0"/>
              </a:rPr>
              <a:t>History of sexually transmitted </a:t>
            </a:r>
            <a:r>
              <a:rPr lang="en-US" sz="2400" dirty="0" smtClean="0">
                <a:latin typeface="Arial" charset="0"/>
              </a:rPr>
              <a:t>infections </a:t>
            </a:r>
            <a:r>
              <a:rPr lang="en-US" sz="2400" dirty="0">
                <a:latin typeface="Arial" charset="0"/>
              </a:rPr>
              <a:t>(STIs) </a:t>
            </a:r>
          </a:p>
          <a:p>
            <a:pPr marL="342900" indent="-342900" eaLnBrk="1" hangingPunct="1">
              <a:buSzPct val="75000"/>
              <a:buFont typeface="Arial"/>
              <a:buChar char="•"/>
            </a:pPr>
            <a:r>
              <a:rPr lang="en-US" sz="2400" dirty="0">
                <a:latin typeface="Arial" charset="0"/>
              </a:rPr>
              <a:t>HIV and other </a:t>
            </a:r>
            <a:r>
              <a:rPr lang="en-US" sz="2400" dirty="0" smtClean="0">
                <a:latin typeface="Arial" charset="0"/>
              </a:rPr>
              <a:t>immune-</a:t>
            </a:r>
            <a:r>
              <a:rPr lang="en-US" sz="2400" dirty="0">
                <a:latin typeface="Arial" charset="0"/>
              </a:rPr>
              <a:t>compromised conditions </a:t>
            </a:r>
          </a:p>
          <a:p>
            <a:pPr marL="342900" indent="-342900" eaLnBrk="1" hangingPunct="1">
              <a:buSzPct val="75000"/>
              <a:buFont typeface="Arial"/>
              <a:buChar char="•"/>
            </a:pPr>
            <a:r>
              <a:rPr lang="en-US" sz="2400" dirty="0">
                <a:latin typeface="Arial" charset="0"/>
              </a:rPr>
              <a:t>Smoking </a:t>
            </a:r>
            <a:endParaRPr lang="en-US" sz="2400" dirty="0" smtClean="0">
              <a:latin typeface="Arial" charset="0"/>
            </a:endParaRPr>
          </a:p>
          <a:p>
            <a:pPr marL="800100" lvl="1" indent="-342900">
              <a:buSzPct val="75000"/>
              <a:buFont typeface="Arial"/>
              <a:buChar char="•"/>
            </a:pPr>
            <a:r>
              <a:rPr lang="en-US" sz="2400" dirty="0">
                <a:latin typeface="Arial" charset="0"/>
              </a:rPr>
              <a:t>S</a:t>
            </a:r>
            <a:r>
              <a:rPr lang="en-US" sz="2400" dirty="0" smtClean="0">
                <a:latin typeface="Arial" charset="0"/>
              </a:rPr>
              <a:t>mokers </a:t>
            </a:r>
            <a:r>
              <a:rPr lang="en-US" sz="2400" dirty="0">
                <a:latin typeface="Arial" charset="0"/>
              </a:rPr>
              <a:t>with </a:t>
            </a:r>
            <a:r>
              <a:rPr lang="en-US" sz="2400" dirty="0" smtClean="0">
                <a:latin typeface="Arial" charset="0"/>
              </a:rPr>
              <a:t>HPV are </a:t>
            </a:r>
            <a:r>
              <a:rPr lang="en-US" sz="2400" dirty="0">
                <a:latin typeface="Arial" charset="0"/>
              </a:rPr>
              <a:t>2-3 X more likely to develop cancer</a:t>
            </a:r>
          </a:p>
          <a:p>
            <a:pPr eaLnBrk="1" hangingPunct="1">
              <a:buClr>
                <a:schemeClr val="bg2"/>
              </a:buClr>
              <a:buSzPct val="75000"/>
              <a:buFont typeface="Wingdings" charset="0"/>
              <a:buNone/>
            </a:pPr>
            <a:endParaRPr lang="en-US" sz="2400" dirty="0">
              <a:latin typeface="Arial" charset="0"/>
            </a:endParaRPr>
          </a:p>
          <a:p>
            <a:pPr eaLnBrk="1" hangingPunct="1">
              <a:buClr>
                <a:schemeClr val="bg2"/>
              </a:buClr>
              <a:buSzPct val="75000"/>
              <a:buFont typeface="Wingdings" charset="0"/>
              <a:buChar char="p"/>
            </a:pPr>
            <a:endParaRPr lang="en-US" sz="2400" baseline="30000" dirty="0">
              <a:latin typeface="Arial" charset="0"/>
            </a:endParaRPr>
          </a:p>
        </p:txBody>
      </p:sp>
    </p:spTree>
    <p:extLst>
      <p:ext uri="{BB962C8B-B14F-4D97-AF65-F5344CB8AC3E}">
        <p14:creationId xmlns:p14="http://schemas.microsoft.com/office/powerpoint/2010/main" val="3559306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57200" y="381000"/>
            <a:ext cx="8229600" cy="1143000"/>
          </a:xfrm>
        </p:spPr>
        <p:txBody>
          <a:bodyPr/>
          <a:lstStyle/>
          <a:p>
            <a:pPr eaLnBrk="1" hangingPunct="1"/>
            <a:r>
              <a:rPr lang="en-US" dirty="0" smtClean="0">
                <a:latin typeface="Verdana" charset="0"/>
                <a:cs typeface="Verdana" charset="0"/>
              </a:rPr>
              <a:t>Cervical Cancer Cases</a:t>
            </a:r>
            <a:endParaRPr lang="en-US" dirty="0">
              <a:latin typeface="Verdana" charset="0"/>
              <a:cs typeface="Verdana" charset="0"/>
            </a:endParaRPr>
          </a:p>
        </p:txBody>
      </p:sp>
      <p:sp>
        <p:nvSpPr>
          <p:cNvPr id="31747" name="TextBox 7"/>
          <p:cNvSpPr txBox="1">
            <a:spLocks noChangeArrowheads="1"/>
          </p:cNvSpPr>
          <p:nvPr/>
        </p:nvSpPr>
        <p:spPr bwMode="auto">
          <a:xfrm>
            <a:off x="484188" y="5942013"/>
            <a:ext cx="7391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Verdana" charset="0"/>
              </a:defRPr>
            </a:lvl1pPr>
            <a:lvl2pPr>
              <a:defRPr sz="2000">
                <a:solidFill>
                  <a:schemeClr val="tx1"/>
                </a:solidFill>
                <a:latin typeface="Verdana" charset="0"/>
                <a:ea typeface="Verdana" charset="0"/>
                <a:cs typeface="Verdana" charset="0"/>
              </a:defRPr>
            </a:lvl2pPr>
            <a:lvl3pPr>
              <a:defRPr>
                <a:solidFill>
                  <a:schemeClr val="tx1"/>
                </a:solidFill>
                <a:latin typeface="Verdana" charset="0"/>
                <a:ea typeface="Verdana" charset="0"/>
                <a:cs typeface="Verdana" charset="0"/>
              </a:defRPr>
            </a:lvl3pPr>
            <a:lvl4pPr>
              <a:defRPr sz="2000">
                <a:solidFill>
                  <a:schemeClr val="tx1"/>
                </a:solidFill>
                <a:latin typeface="Verdana" charset="0"/>
                <a:ea typeface="Verdana" charset="0"/>
                <a:cs typeface="Verdana" charset="0"/>
              </a:defRPr>
            </a:lvl4pPr>
            <a:lvl5pPr>
              <a:defRPr sz="2000">
                <a:solidFill>
                  <a:schemeClr val="tx1"/>
                </a:solidFill>
                <a:latin typeface="Verdana" charset="0"/>
                <a:ea typeface="Verdana" charset="0"/>
                <a:cs typeface="Verdana" charset="0"/>
              </a:defRPr>
            </a:lvl5pPr>
            <a:lvl6pPr eaLnBrk="0" fontAlgn="base" hangingPunct="0">
              <a:spcAft>
                <a:spcPct val="0"/>
              </a:spcAft>
              <a:buFont typeface="Arial" charset="0"/>
              <a:buChar char="»"/>
              <a:defRPr sz="2000">
                <a:solidFill>
                  <a:schemeClr val="tx1"/>
                </a:solidFill>
                <a:latin typeface="Verdana" charset="0"/>
                <a:ea typeface="Verdana" charset="0"/>
                <a:cs typeface="Verdana" charset="0"/>
              </a:defRPr>
            </a:lvl6pPr>
            <a:lvl7pPr eaLnBrk="0" fontAlgn="base" hangingPunct="0">
              <a:spcAft>
                <a:spcPct val="0"/>
              </a:spcAft>
              <a:buFont typeface="Arial" charset="0"/>
              <a:buChar char="»"/>
              <a:defRPr sz="2000">
                <a:solidFill>
                  <a:schemeClr val="tx1"/>
                </a:solidFill>
                <a:latin typeface="Verdana" charset="0"/>
                <a:ea typeface="Verdana" charset="0"/>
                <a:cs typeface="Verdana" charset="0"/>
              </a:defRPr>
            </a:lvl7pPr>
            <a:lvl8pPr eaLnBrk="0" fontAlgn="base" hangingPunct="0">
              <a:spcAft>
                <a:spcPct val="0"/>
              </a:spcAft>
              <a:buFont typeface="Arial" charset="0"/>
              <a:buChar char="»"/>
              <a:defRPr sz="2000">
                <a:solidFill>
                  <a:schemeClr val="tx1"/>
                </a:solidFill>
                <a:latin typeface="Verdana" charset="0"/>
                <a:ea typeface="Verdana" charset="0"/>
                <a:cs typeface="Verdana" charset="0"/>
              </a:defRPr>
            </a:lvl8pPr>
            <a:lvl9pPr eaLnBrk="0" fontAlgn="base" hangingPunct="0">
              <a:spcAft>
                <a:spcPct val="0"/>
              </a:spcAft>
              <a:buFont typeface="Arial" charset="0"/>
              <a:buChar char="»"/>
              <a:defRPr sz="2000">
                <a:solidFill>
                  <a:schemeClr val="tx1"/>
                </a:solidFill>
                <a:latin typeface="Verdana" charset="0"/>
                <a:ea typeface="Verdana" charset="0"/>
                <a:cs typeface="Verdana" charset="0"/>
              </a:defRPr>
            </a:lvl9pPr>
          </a:lstStyle>
          <a:p>
            <a:pPr eaLnBrk="1" hangingPunct="1"/>
            <a:r>
              <a:rPr lang="en-US" sz="1200" dirty="0">
                <a:solidFill>
                  <a:srgbClr val="4D4D4D"/>
                </a:solidFill>
                <a:cs typeface="Arial" charset="0"/>
              </a:rPr>
              <a:t>American Cancer Society. </a:t>
            </a:r>
            <a:r>
              <a:rPr lang="en-US" sz="1200" i="1" dirty="0">
                <a:solidFill>
                  <a:srgbClr val="4D4D4D"/>
                </a:solidFill>
                <a:cs typeface="Arial" charset="0"/>
              </a:rPr>
              <a:t>Cancer Facts and Figures</a:t>
            </a:r>
            <a:r>
              <a:rPr lang="en-US" sz="1200" dirty="0">
                <a:solidFill>
                  <a:srgbClr val="4D4D4D"/>
                </a:solidFill>
                <a:cs typeface="Arial" charset="0"/>
              </a:rPr>
              <a:t>. </a:t>
            </a:r>
            <a:r>
              <a:rPr lang="en-US" sz="1200" dirty="0" smtClean="0">
                <a:solidFill>
                  <a:srgbClr val="4D4D4D"/>
                </a:solidFill>
                <a:cs typeface="Arial" charset="0"/>
              </a:rPr>
              <a:t>2017; </a:t>
            </a:r>
            <a:r>
              <a:rPr lang="en-US" sz="1200" dirty="0">
                <a:solidFill>
                  <a:srgbClr val="4D4D4D"/>
                </a:solidFill>
                <a:cs typeface="Arial" charset="0"/>
              </a:rPr>
              <a:t>GLOBOCAN </a:t>
            </a:r>
            <a:r>
              <a:rPr lang="en-US" sz="1200" dirty="0" smtClean="0">
                <a:solidFill>
                  <a:srgbClr val="4D4D4D"/>
                </a:solidFill>
                <a:cs typeface="Arial" charset="0"/>
              </a:rPr>
              <a:t>2012 </a:t>
            </a:r>
            <a:r>
              <a:rPr lang="en-US" sz="1200" dirty="0">
                <a:solidFill>
                  <a:srgbClr val="4D4D4D"/>
                </a:solidFill>
                <a:cs typeface="Arial" charset="0"/>
              </a:rPr>
              <a:t>(IARC)</a:t>
            </a:r>
            <a:r>
              <a:rPr lang="en-US" sz="1200" dirty="0" smtClean="0">
                <a:solidFill>
                  <a:srgbClr val="4D4D4D"/>
                </a:solidFill>
                <a:cs typeface="Arial" charset="0"/>
              </a:rPr>
              <a:t>.</a:t>
            </a:r>
            <a:endParaRPr lang="en-US" sz="1200" dirty="0">
              <a:solidFill>
                <a:srgbClr val="4D4D4D"/>
              </a:solidFill>
              <a:cs typeface="Arial" charset="0"/>
            </a:endParaRPr>
          </a:p>
        </p:txBody>
      </p:sp>
      <p:sp>
        <p:nvSpPr>
          <p:cNvPr id="2" name="Rectangle 1"/>
          <p:cNvSpPr/>
          <p:nvPr/>
        </p:nvSpPr>
        <p:spPr>
          <a:xfrm>
            <a:off x="369888" y="2286000"/>
            <a:ext cx="2057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b="1" dirty="0"/>
          </a:p>
          <a:p>
            <a:pPr algn="ctr" eaLnBrk="1" hangingPunct="1">
              <a:defRPr/>
            </a:pPr>
            <a:r>
              <a:rPr lang="en-US" sz="3200" b="1" dirty="0" smtClean="0"/>
              <a:t>12,820 </a:t>
            </a:r>
            <a:r>
              <a:rPr lang="en-US" sz="3200" b="1" dirty="0"/>
              <a:t>cases in US</a:t>
            </a:r>
            <a:endParaRPr lang="en-US" sz="3200" dirty="0"/>
          </a:p>
          <a:p>
            <a:pPr algn="ctr" eaLnBrk="1" hangingPunct="1">
              <a:defRPr/>
            </a:pPr>
            <a:endParaRPr lang="en-US" sz="4400" b="1" dirty="0"/>
          </a:p>
        </p:txBody>
      </p:sp>
      <p:sp>
        <p:nvSpPr>
          <p:cNvPr id="14" name="Rectangle 13"/>
          <p:cNvSpPr/>
          <p:nvPr/>
        </p:nvSpPr>
        <p:spPr>
          <a:xfrm>
            <a:off x="2590800" y="2297113"/>
            <a:ext cx="1981200" cy="18938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b="1" dirty="0"/>
          </a:p>
          <a:p>
            <a:pPr algn="ctr" eaLnBrk="1" hangingPunct="1">
              <a:defRPr/>
            </a:pPr>
            <a:r>
              <a:rPr lang="en-US" sz="3200" b="1" dirty="0" smtClean="0"/>
              <a:t>4,200 </a:t>
            </a:r>
            <a:r>
              <a:rPr lang="en-US" sz="3200" b="1" dirty="0"/>
              <a:t>deaths in US</a:t>
            </a:r>
          </a:p>
          <a:p>
            <a:pPr algn="ctr" eaLnBrk="1" hangingPunct="1">
              <a:defRPr/>
            </a:pPr>
            <a:endParaRPr lang="en-US" sz="4400" b="1" dirty="0"/>
          </a:p>
        </p:txBody>
      </p:sp>
      <p:sp>
        <p:nvSpPr>
          <p:cNvPr id="15" name="Rectangle 14"/>
          <p:cNvSpPr/>
          <p:nvPr/>
        </p:nvSpPr>
        <p:spPr>
          <a:xfrm>
            <a:off x="4700588" y="2286000"/>
            <a:ext cx="2057400" cy="1905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t>528,000</a:t>
            </a:r>
          </a:p>
          <a:p>
            <a:pPr algn="ctr">
              <a:defRPr/>
            </a:pPr>
            <a:r>
              <a:rPr lang="en-US" sz="2800" b="1" dirty="0" smtClean="0"/>
              <a:t>Cases</a:t>
            </a:r>
          </a:p>
          <a:p>
            <a:pPr algn="ctr">
              <a:defRPr/>
            </a:pPr>
            <a:r>
              <a:rPr lang="en-US" sz="2800" b="1" dirty="0" smtClean="0"/>
              <a:t>worldwide</a:t>
            </a:r>
            <a:endParaRPr lang="en-US" sz="2800" b="1" dirty="0"/>
          </a:p>
        </p:txBody>
      </p:sp>
      <p:sp>
        <p:nvSpPr>
          <p:cNvPr id="9" name="Rectangle 8"/>
          <p:cNvSpPr/>
          <p:nvPr/>
        </p:nvSpPr>
        <p:spPr>
          <a:xfrm>
            <a:off x="6896100" y="2286000"/>
            <a:ext cx="2057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p>
          <a:p>
            <a:pPr algn="ctr">
              <a:defRPr/>
            </a:pPr>
            <a:r>
              <a:rPr lang="en-US" sz="2800" b="1" dirty="0" smtClean="0"/>
              <a:t>266,000 </a:t>
            </a:r>
            <a:r>
              <a:rPr lang="en-US" sz="2800" b="1" dirty="0"/>
              <a:t>deaths worldwide</a:t>
            </a:r>
          </a:p>
          <a:p>
            <a:pPr algn="ctr" eaLnBrk="1" hangingPunct="1">
              <a:defRPr/>
            </a:pPr>
            <a:endParaRPr lang="en-US" sz="4400" b="1" dirty="0"/>
          </a:p>
        </p:txBody>
      </p:sp>
    </p:spTree>
    <p:extLst>
      <p:ext uri="{BB962C8B-B14F-4D97-AF65-F5344CB8AC3E}">
        <p14:creationId xmlns:p14="http://schemas.microsoft.com/office/powerpoint/2010/main" val="323989317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098"/>
          <p:cNvSpPr>
            <a:spLocks noGrp="1" noChangeArrowheads="1"/>
          </p:cNvSpPr>
          <p:nvPr>
            <p:ph type="title"/>
          </p:nvPr>
        </p:nvSpPr>
        <p:spPr/>
        <p:txBody>
          <a:bodyPr/>
          <a:lstStyle/>
          <a:p>
            <a:pPr algn="ctr" eaLnBrk="1" hangingPunct="1"/>
            <a:r>
              <a:rPr lang="en-US" dirty="0" smtClean="0">
                <a:solidFill>
                  <a:srgbClr val="660066"/>
                </a:solidFill>
                <a:latin typeface="Arial" charset="0"/>
              </a:rPr>
              <a:t>Health Disparities</a:t>
            </a:r>
            <a:endParaRPr lang="en-US" dirty="0">
              <a:solidFill>
                <a:srgbClr val="660066"/>
              </a:solidFill>
              <a:latin typeface="Arial" charset="0"/>
            </a:endParaRPr>
          </a:p>
        </p:txBody>
      </p:sp>
      <p:sp>
        <p:nvSpPr>
          <p:cNvPr id="8196" name="Rectangle 4099"/>
          <p:cNvSpPr>
            <a:spLocks noGrp="1" noChangeArrowheads="1"/>
          </p:cNvSpPr>
          <p:nvPr>
            <p:ph idx="1"/>
          </p:nvPr>
        </p:nvSpPr>
        <p:spPr>
          <a:xfrm>
            <a:off x="611188" y="1447800"/>
            <a:ext cx="8075612" cy="5105400"/>
          </a:xfrm>
          <a:noFill/>
        </p:spPr>
        <p:txBody>
          <a:bodyPr>
            <a:noAutofit/>
          </a:bodyPr>
          <a:lstStyle/>
          <a:p>
            <a:pPr marL="533400" indent="-533400" eaLnBrk="1" hangingPunct="1">
              <a:spcBef>
                <a:spcPct val="0"/>
              </a:spcBef>
              <a:buFont typeface="Wingdings" charset="0"/>
              <a:buNone/>
            </a:pPr>
            <a:endParaRPr lang="en-US" sz="2400" b="1" dirty="0">
              <a:latin typeface="Arial" charset="0"/>
            </a:endParaRPr>
          </a:p>
          <a:p>
            <a:pPr marL="533400" indent="-533400" eaLnBrk="1" hangingPunct="1">
              <a:spcBef>
                <a:spcPct val="0"/>
              </a:spcBef>
            </a:pPr>
            <a:r>
              <a:rPr lang="en-US" sz="2400" b="1" dirty="0" smtClean="0">
                <a:latin typeface="Arial" charset="0"/>
              </a:rPr>
              <a:t>Lifetime risk of developing cervical cancer</a:t>
            </a:r>
            <a:endParaRPr lang="en-US" sz="2400" b="1" dirty="0">
              <a:latin typeface="Arial" charset="0"/>
            </a:endParaRPr>
          </a:p>
          <a:p>
            <a:pPr marL="914400" lvl="1" indent="-457200" eaLnBrk="1" hangingPunct="1">
              <a:spcBef>
                <a:spcPct val="0"/>
              </a:spcBef>
            </a:pPr>
            <a:r>
              <a:rPr lang="en-US" sz="2000" dirty="0" smtClean="0">
                <a:latin typeface="Arial" charset="0"/>
              </a:rPr>
              <a:t>Non-Hispanic White</a:t>
            </a:r>
            <a:r>
              <a:rPr lang="en-US" sz="2000" dirty="0">
                <a:latin typeface="Arial" charset="0"/>
              </a:rPr>
              <a:t>: </a:t>
            </a:r>
            <a:r>
              <a:rPr lang="en-US" sz="2000" dirty="0" smtClean="0">
                <a:latin typeface="Arial" charset="0"/>
              </a:rPr>
              <a:t>1 in 176</a:t>
            </a:r>
            <a:endParaRPr lang="en-US" sz="2000" dirty="0">
              <a:latin typeface="Arial" charset="0"/>
            </a:endParaRPr>
          </a:p>
          <a:p>
            <a:pPr marL="914400" lvl="1" indent="-457200" eaLnBrk="1" hangingPunct="1">
              <a:spcBef>
                <a:spcPct val="0"/>
              </a:spcBef>
            </a:pPr>
            <a:r>
              <a:rPr lang="en-US" sz="2000" dirty="0">
                <a:latin typeface="Arial" charset="0"/>
              </a:rPr>
              <a:t>Black: </a:t>
            </a:r>
            <a:r>
              <a:rPr lang="en-US" sz="2000" dirty="0" smtClean="0">
                <a:latin typeface="Arial" charset="0"/>
              </a:rPr>
              <a:t>1 in 130</a:t>
            </a:r>
          </a:p>
          <a:p>
            <a:pPr marL="457200" lvl="1" indent="0" eaLnBrk="1" hangingPunct="1">
              <a:spcBef>
                <a:spcPct val="0"/>
              </a:spcBef>
              <a:buNone/>
            </a:pPr>
            <a:endParaRPr lang="en-US" sz="2000" dirty="0">
              <a:latin typeface="Arial" charset="0"/>
            </a:endParaRPr>
          </a:p>
          <a:p>
            <a:pPr marL="533400" indent="-533400" eaLnBrk="1" hangingPunct="1">
              <a:spcBef>
                <a:spcPct val="0"/>
              </a:spcBef>
            </a:pPr>
            <a:r>
              <a:rPr lang="en-US" sz="2400" b="1" dirty="0" smtClean="0">
                <a:latin typeface="Arial" charset="0"/>
              </a:rPr>
              <a:t>Lifetime risk of dying from cervical cancer</a:t>
            </a:r>
            <a:endParaRPr lang="en-US" sz="2400" b="1" dirty="0">
              <a:latin typeface="Arial" charset="0"/>
            </a:endParaRPr>
          </a:p>
          <a:p>
            <a:pPr marL="914400" lvl="1" indent="-457200" eaLnBrk="1" hangingPunct="1">
              <a:spcBef>
                <a:spcPct val="0"/>
              </a:spcBef>
            </a:pPr>
            <a:r>
              <a:rPr lang="en-US" sz="2000" dirty="0" smtClean="0">
                <a:latin typeface="Arial" charset="0"/>
              </a:rPr>
              <a:t>Non-Hispanic White</a:t>
            </a:r>
            <a:r>
              <a:rPr lang="en-US" sz="2000" dirty="0">
                <a:latin typeface="Arial" charset="0"/>
              </a:rPr>
              <a:t>: </a:t>
            </a:r>
            <a:r>
              <a:rPr lang="en-US" sz="2000" dirty="0" smtClean="0">
                <a:latin typeface="Arial" charset="0"/>
              </a:rPr>
              <a:t>1 in 506</a:t>
            </a:r>
            <a:endParaRPr lang="en-US" sz="2000" dirty="0">
              <a:latin typeface="Arial" charset="0"/>
            </a:endParaRPr>
          </a:p>
          <a:p>
            <a:pPr marL="914400" lvl="1" indent="-457200" eaLnBrk="1" hangingPunct="1">
              <a:spcBef>
                <a:spcPct val="0"/>
              </a:spcBef>
            </a:pPr>
            <a:r>
              <a:rPr lang="en-US" sz="2000" dirty="0" smtClean="0">
                <a:latin typeface="Arial" charset="0"/>
              </a:rPr>
              <a:t>Black: 1 in 265</a:t>
            </a:r>
          </a:p>
          <a:p>
            <a:pPr marL="914400" lvl="1" indent="-457200" eaLnBrk="1" hangingPunct="1">
              <a:spcBef>
                <a:spcPct val="0"/>
              </a:spcBef>
            </a:pPr>
            <a:endParaRPr lang="en-US" sz="2000" b="1" dirty="0">
              <a:latin typeface="Arial" charset="0"/>
            </a:endParaRPr>
          </a:p>
          <a:p>
            <a:pPr marL="57150" indent="0">
              <a:spcBef>
                <a:spcPct val="0"/>
              </a:spcBef>
              <a:buNone/>
            </a:pPr>
            <a:r>
              <a:rPr lang="en-US" sz="2400" b="1" dirty="0" smtClean="0">
                <a:latin typeface="Arial" charset="0"/>
              </a:rPr>
              <a:t>2016: </a:t>
            </a:r>
            <a:r>
              <a:rPr lang="en-US" sz="2400" dirty="0" smtClean="0">
                <a:latin typeface="Arial" charset="0"/>
              </a:rPr>
              <a:t>estimated 2,290 cases of invasive cervical cancer among black women</a:t>
            </a:r>
          </a:p>
          <a:p>
            <a:pPr marL="57150" indent="0">
              <a:spcBef>
                <a:spcPct val="0"/>
              </a:spcBef>
              <a:buNone/>
            </a:pPr>
            <a:endParaRPr lang="en-US" sz="2400" b="1" dirty="0" smtClean="0">
              <a:latin typeface="Arial" charset="0"/>
            </a:endParaRPr>
          </a:p>
          <a:p>
            <a:pPr marL="57150" indent="0">
              <a:spcBef>
                <a:spcPct val="0"/>
              </a:spcBef>
              <a:buNone/>
            </a:pPr>
            <a:r>
              <a:rPr lang="en-US" sz="2400" b="1" dirty="0" smtClean="0">
                <a:latin typeface="Arial" charset="0"/>
              </a:rPr>
              <a:t>2016: </a:t>
            </a:r>
            <a:r>
              <a:rPr lang="en-US" sz="2400" dirty="0" smtClean="0">
                <a:latin typeface="Arial" charset="0"/>
              </a:rPr>
              <a:t>estimated 750 deaths of cervical cancer among black women</a:t>
            </a:r>
          </a:p>
          <a:p>
            <a:pPr marL="57150" indent="0">
              <a:spcBef>
                <a:spcPct val="0"/>
              </a:spcBef>
              <a:buNone/>
            </a:pPr>
            <a:endParaRPr lang="en-US" sz="2400" b="1" dirty="0" smtClean="0">
              <a:latin typeface="Arial" charset="0"/>
            </a:endParaRPr>
          </a:p>
          <a:p>
            <a:pPr marL="57150" indent="0">
              <a:spcBef>
                <a:spcPct val="0"/>
              </a:spcBef>
              <a:buNone/>
            </a:pPr>
            <a:endParaRPr lang="en-US" sz="2400" b="1" dirty="0">
              <a:latin typeface="Arial" charset="0"/>
            </a:endParaRPr>
          </a:p>
          <a:p>
            <a:pPr marL="57150" indent="0">
              <a:spcBef>
                <a:spcPct val="0"/>
              </a:spcBef>
              <a:buNone/>
            </a:pPr>
            <a:r>
              <a:rPr lang="en-US" sz="2400" b="1" dirty="0" smtClean="0">
                <a:latin typeface="Arial" charset="0"/>
              </a:rPr>
              <a:t>Black women remain twice as likely to die from cervical cancer as white women.</a:t>
            </a:r>
          </a:p>
          <a:p>
            <a:pPr marL="57150" indent="0">
              <a:spcBef>
                <a:spcPct val="0"/>
              </a:spcBef>
              <a:buNone/>
            </a:pPr>
            <a:endParaRPr lang="en-US" sz="2400" b="1" dirty="0">
              <a:latin typeface="Arial" charset="0"/>
            </a:endParaRPr>
          </a:p>
          <a:p>
            <a:pPr marL="57150" indent="0">
              <a:spcBef>
                <a:spcPct val="0"/>
              </a:spcBef>
              <a:buNone/>
            </a:pPr>
            <a:r>
              <a:rPr lang="en-US" sz="2400" b="1" dirty="0" smtClean="0">
                <a:latin typeface="Arial" charset="0"/>
              </a:rPr>
              <a:t>Black women are more likely to be diagnosed at a later stage of cancer than white women, and therefore they have lower survival rates.</a:t>
            </a:r>
          </a:p>
          <a:p>
            <a:pPr marL="57150" indent="0">
              <a:spcBef>
                <a:spcPct val="0"/>
              </a:spcBef>
              <a:buNone/>
            </a:pPr>
            <a:endParaRPr lang="en-US" sz="2400" b="1" dirty="0">
              <a:latin typeface="Arial" charset="0"/>
            </a:endParaRPr>
          </a:p>
          <a:p>
            <a:pPr marL="57150" indent="0">
              <a:spcBef>
                <a:spcPct val="0"/>
              </a:spcBef>
              <a:buNone/>
            </a:pPr>
            <a:endParaRPr lang="en-US" sz="2400" b="1" dirty="0" smtClean="0">
              <a:latin typeface="Arial" charset="0"/>
            </a:endParaRPr>
          </a:p>
          <a:p>
            <a:r>
              <a:rPr lang="en-US" dirty="0"/>
              <a:t>Racial differences in stage at diagnosis may be due to differences in the quality of screening and follow-up after abnormal results.</a:t>
            </a:r>
            <a:endParaRPr lang="en-US" sz="2800" dirty="0"/>
          </a:p>
          <a:p>
            <a:r>
              <a:rPr lang="en-US" sz="800" dirty="0"/>
              <a:t> </a:t>
            </a:r>
            <a:endParaRPr lang="en-US" sz="5400" dirty="0"/>
          </a:p>
          <a:p>
            <a:pPr marL="914400" lvl="1" indent="-457200" eaLnBrk="1" hangingPunct="1">
              <a:spcBef>
                <a:spcPct val="0"/>
              </a:spcBef>
              <a:buFont typeface="Wingdings" charset="0"/>
              <a:buNone/>
            </a:pPr>
            <a:endParaRPr lang="en-US" sz="2000" b="1" dirty="0">
              <a:latin typeface="Arial" charset="0"/>
            </a:endParaRPr>
          </a:p>
          <a:p>
            <a:pPr marL="914400" lvl="1" indent="-457200" eaLnBrk="1" hangingPunct="1">
              <a:spcBef>
                <a:spcPct val="0"/>
              </a:spcBef>
            </a:pPr>
            <a:endParaRPr lang="en-US" sz="2000" dirty="0" smtClean="0">
              <a:latin typeface="Arial" charset="0"/>
            </a:endParaRPr>
          </a:p>
          <a:p>
            <a:pPr marL="57150" indent="0">
              <a:spcBef>
                <a:spcPct val="0"/>
              </a:spcBef>
              <a:buNone/>
            </a:pPr>
            <a:endParaRPr lang="en-US" sz="1200" i="1" dirty="0" smtClean="0">
              <a:latin typeface="Arial" charset="0"/>
            </a:endParaRPr>
          </a:p>
          <a:p>
            <a:pPr marL="57150" indent="0">
              <a:spcBef>
                <a:spcPct val="0"/>
              </a:spcBef>
              <a:buNone/>
            </a:pPr>
            <a:endParaRPr lang="en-US" sz="1200" i="1" dirty="0">
              <a:latin typeface="Arial" charset="0"/>
            </a:endParaRPr>
          </a:p>
          <a:p>
            <a:pPr marL="57150" indent="0">
              <a:spcBef>
                <a:spcPct val="0"/>
              </a:spcBef>
              <a:buNone/>
            </a:pPr>
            <a:endParaRPr lang="en-US" sz="1200" i="1" dirty="0" smtClean="0">
              <a:latin typeface="Arial" charset="0"/>
            </a:endParaRPr>
          </a:p>
          <a:p>
            <a:pPr marL="57150" indent="0">
              <a:spcBef>
                <a:spcPct val="0"/>
              </a:spcBef>
              <a:buNone/>
            </a:pPr>
            <a:endParaRPr lang="en-US" sz="1200" i="1" dirty="0">
              <a:latin typeface="Arial" charset="0"/>
            </a:endParaRPr>
          </a:p>
          <a:p>
            <a:pPr marL="57150" indent="0">
              <a:spcBef>
                <a:spcPct val="0"/>
              </a:spcBef>
              <a:buNone/>
            </a:pPr>
            <a:endParaRPr lang="en-US" sz="1200" i="1" dirty="0" smtClean="0">
              <a:latin typeface="Arial" charset="0"/>
            </a:endParaRPr>
          </a:p>
          <a:p>
            <a:pPr marL="57150" indent="0">
              <a:spcBef>
                <a:spcPct val="0"/>
              </a:spcBef>
              <a:buNone/>
            </a:pPr>
            <a:endParaRPr lang="en-US" sz="1200" i="1" dirty="0">
              <a:latin typeface="Arial" charset="0"/>
            </a:endParaRPr>
          </a:p>
          <a:p>
            <a:pPr marL="57150" indent="0">
              <a:spcBef>
                <a:spcPct val="0"/>
              </a:spcBef>
              <a:buNone/>
            </a:pPr>
            <a:r>
              <a:rPr lang="en-US" sz="1200" i="1" dirty="0" smtClean="0">
                <a:latin typeface="Arial" charset="0"/>
              </a:rPr>
              <a:t>American Cancer Society Facts and Figures 2016-2018</a:t>
            </a:r>
            <a:endParaRPr lang="en-US" sz="1200" i="1" dirty="0">
              <a:latin typeface="Arial" charset="0"/>
            </a:endParaRPr>
          </a:p>
        </p:txBody>
      </p:sp>
      <p:sp>
        <p:nvSpPr>
          <p:cNvPr id="8194" name="Slide Number Placeholder 5"/>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ED21A02-DC88-A54F-B5B5-2688C13B0F44}" type="slidenum">
              <a:rPr lang="en-US"/>
              <a:pPr/>
              <a:t>8</a:t>
            </a:fld>
            <a:endParaRPr lang="en-US"/>
          </a:p>
        </p:txBody>
      </p:sp>
      <p:sp>
        <p:nvSpPr>
          <p:cNvPr id="8197" name="Rectangle 4100"/>
          <p:cNvSpPr>
            <a:spLocks noChangeArrowheads="1"/>
          </p:cNvSpPr>
          <p:nvPr/>
        </p:nvSpPr>
        <p:spPr bwMode="auto">
          <a:xfrm>
            <a:off x="1219200" y="3733800"/>
            <a:ext cx="82296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609600" indent="-609600" eaLnBrk="1" hangingPunct="1">
              <a:spcBef>
                <a:spcPct val="20000"/>
              </a:spcBef>
              <a:buClr>
                <a:schemeClr val="tx1"/>
              </a:buClr>
              <a:buSzPct val="75000"/>
              <a:buFontTx/>
              <a:buAutoNum type="arabicPeriod"/>
            </a:pPr>
            <a:endParaRPr lang="en-US" sz="2400"/>
          </a:p>
        </p:txBody>
      </p:sp>
    </p:spTree>
    <p:extLst>
      <p:ext uri="{BB962C8B-B14F-4D97-AF65-F5344CB8AC3E}">
        <p14:creationId xmlns:p14="http://schemas.microsoft.com/office/powerpoint/2010/main" val="12985799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469"/>
          <p:cNvSpPr txBox="1">
            <a:spLocks noGrp="1"/>
          </p:cNvSpPr>
          <p:nvPr>
            <p:ph type="title"/>
          </p:nvPr>
        </p:nvSpPr>
        <p:spPr>
          <a:xfrm>
            <a:off x="457200" y="274638"/>
            <a:ext cx="8229600" cy="1143000"/>
          </a:xfrm>
        </p:spPr>
        <p:txBody>
          <a:bodyPr>
            <a:normAutofit fontScale="90000"/>
          </a:bodyPr>
          <a:lstStyle/>
          <a:p>
            <a:pPr eaLnBrk="1" hangingPunct="1">
              <a:spcBef>
                <a:spcPct val="0"/>
              </a:spcBef>
              <a:spcAft>
                <a:spcPct val="0"/>
              </a:spcAft>
            </a:pPr>
            <a:r>
              <a:rPr lang="en-US">
                <a:latin typeface="Verdana" charset="0"/>
                <a:ea typeface="ＭＳ Ｐゴシック" charset="0"/>
                <a:cs typeface="Verdana" charset="0"/>
                <a:sym typeface="Verdana" charset="0"/>
              </a:rPr>
              <a:t>Incidence Rates by Race/Ethnicity</a:t>
            </a:r>
          </a:p>
        </p:txBody>
      </p:sp>
      <p:pic>
        <p:nvPicPr>
          <p:cNvPr id="33795" name="Shape 471" descr="Line chart showing the changes in cervical cancer incidence rates for women of various races and ethnicities."/>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2" r="389" b="-3072"/>
          <a:stretch>
            <a:fillRect/>
          </a:stretch>
        </p:blipFill>
        <p:spPr bwMode="auto">
          <a:xfrm>
            <a:off x="771525" y="1486543"/>
            <a:ext cx="7467600" cy="465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4" name="Shape 472"/>
          <p:cNvSpPr txBox="1">
            <a:spLocks noChangeArrowheads="1"/>
          </p:cNvSpPr>
          <p:nvPr/>
        </p:nvSpPr>
        <p:spPr bwMode="auto">
          <a:xfrm>
            <a:off x="217488" y="6046788"/>
            <a:ext cx="7467600"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defRPr sz="1400">
                <a:solidFill>
                  <a:srgbClr val="000000"/>
                </a:solidFill>
                <a:latin typeface="Arial" charset="0"/>
                <a:ea typeface="ＭＳ Ｐゴシック" charset="0"/>
                <a:cs typeface="Arial" charset="0"/>
                <a:sym typeface="Arial" charset="0"/>
              </a:defRPr>
            </a:lvl1pPr>
            <a:lvl2pPr marL="742950" indent="-285750">
              <a:defRPr sz="1400">
                <a:solidFill>
                  <a:srgbClr val="000000"/>
                </a:solidFill>
                <a:latin typeface="Arial" charset="0"/>
                <a:ea typeface="Arial" charset="0"/>
                <a:cs typeface="Arial" charset="0"/>
                <a:sym typeface="Arial" charset="0"/>
              </a:defRPr>
            </a:lvl2pPr>
            <a:lvl3pPr marL="1143000" indent="-228600">
              <a:defRPr sz="1400">
                <a:solidFill>
                  <a:srgbClr val="000000"/>
                </a:solidFill>
                <a:latin typeface="Arial" charset="0"/>
                <a:ea typeface="Arial" charset="0"/>
                <a:cs typeface="Arial" charset="0"/>
                <a:sym typeface="Arial" charset="0"/>
              </a:defRPr>
            </a:lvl3pPr>
            <a:lvl4pPr marL="1600200" indent="-228600">
              <a:defRPr sz="1400">
                <a:solidFill>
                  <a:srgbClr val="000000"/>
                </a:solidFill>
                <a:latin typeface="Arial" charset="0"/>
                <a:ea typeface="Arial" charset="0"/>
                <a:cs typeface="Arial" charset="0"/>
                <a:sym typeface="Arial" charset="0"/>
              </a:defRPr>
            </a:lvl4pPr>
            <a:lvl5pPr marL="2057400" indent="-22860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800">
                <a:latin typeface="Verdana" charset="0"/>
              </a:rPr>
              <a:t>CDC’s National Program of Cancer Registries and National Cancer Institute’s Surveillance, Epidemiology, and End Results program, 2014</a:t>
            </a:r>
          </a:p>
        </p:txBody>
      </p:sp>
    </p:spTree>
    <p:extLst>
      <p:ext uri="{BB962C8B-B14F-4D97-AF65-F5344CB8AC3E}">
        <p14:creationId xmlns:p14="http://schemas.microsoft.com/office/powerpoint/2010/main" val="2063027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2142</TotalTime>
  <Words>3294</Words>
  <Application>Microsoft Office PowerPoint</Application>
  <PresentationFormat>On-screen Show (4:3)</PresentationFormat>
  <Paragraphs>494</Paragraphs>
  <Slides>48</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ＭＳ Ｐゴシック</vt:lpstr>
      <vt:lpstr>ＭＳ Ｐゴシック</vt:lpstr>
      <vt:lpstr>Arial</vt:lpstr>
      <vt:lpstr>Arial Narrow</vt:lpstr>
      <vt:lpstr>Calibri</vt:lpstr>
      <vt:lpstr>Courier New</vt:lpstr>
      <vt:lpstr>Times New Roman</vt:lpstr>
      <vt:lpstr>Verdana</vt:lpstr>
      <vt:lpstr>Wingdings</vt:lpstr>
      <vt:lpstr>Office Theme</vt:lpstr>
      <vt:lpstr>Women’s Empowerment Breakfast</vt:lpstr>
      <vt:lpstr>Acknowledgment of Support</vt:lpstr>
      <vt:lpstr>Presentation Outline</vt:lpstr>
      <vt:lpstr>What is Cervical Cancer?</vt:lpstr>
      <vt:lpstr>Cervical Cancer Background</vt:lpstr>
      <vt:lpstr>Risk Factors for  Cervical Cancer</vt:lpstr>
      <vt:lpstr>Cervical Cancer Cases</vt:lpstr>
      <vt:lpstr>Health Disparities</vt:lpstr>
      <vt:lpstr>Incidence Rates by Race/Ethnicity</vt:lpstr>
      <vt:lpstr>Mortality Rates by Race/Ethnicity</vt:lpstr>
      <vt:lpstr>What is HPV?</vt:lpstr>
      <vt:lpstr>HPV Background</vt:lpstr>
      <vt:lpstr>Human Papillomavirus Background</vt:lpstr>
      <vt:lpstr>HPV-associated Cancers</vt:lpstr>
      <vt:lpstr>HPV in the United States</vt:lpstr>
      <vt:lpstr>HPV and Cervical Cancer</vt:lpstr>
      <vt:lpstr>HPV and Cervical Cancer</vt:lpstr>
      <vt:lpstr>HPV and Cervical Cancer</vt:lpstr>
      <vt:lpstr>HPV and Cervical Cancer</vt:lpstr>
      <vt:lpstr>HPV and Cervical Cancer</vt:lpstr>
      <vt:lpstr>HPV Transmission</vt:lpstr>
      <vt:lpstr>HPV: Partner Issues</vt:lpstr>
      <vt:lpstr>Important Facts about HPV</vt:lpstr>
      <vt:lpstr>Prevention of HPV Infection</vt:lpstr>
      <vt:lpstr>Preventing Cervical Cancer</vt:lpstr>
      <vt:lpstr>PowerPoint Presentation</vt:lpstr>
      <vt:lpstr>Safety of HPV Vaccine</vt:lpstr>
      <vt:lpstr>Side Effects of HPV Vaccine</vt:lpstr>
      <vt:lpstr>HPV Vaccination</vt:lpstr>
      <vt:lpstr>Age recommendations for Vaccine</vt:lpstr>
      <vt:lpstr>HPV Vaccination Dosing Schedule</vt:lpstr>
      <vt:lpstr>Cervical Cancer  Screening Methods</vt:lpstr>
      <vt:lpstr>Cervical Cancer  Screening Methods</vt:lpstr>
      <vt:lpstr>Cervical Cancer Screening Guidelines</vt:lpstr>
      <vt:lpstr>General Guidelines</vt:lpstr>
      <vt:lpstr>Annual Screening for  High-Risk Women</vt:lpstr>
      <vt:lpstr>Significance of age 30</vt:lpstr>
      <vt:lpstr>Changes in Guidelines</vt:lpstr>
      <vt:lpstr>Screening Results</vt:lpstr>
      <vt:lpstr>Treatment Options</vt:lpstr>
      <vt:lpstr>Treatment for Abnormal Cells</vt:lpstr>
      <vt:lpstr>Treatment for Cancer</vt:lpstr>
      <vt:lpstr>Treatment for Cancer, continued</vt:lpstr>
      <vt:lpstr>Key Takeaways</vt:lpstr>
      <vt:lpstr>Key Take Home Points</vt:lpstr>
      <vt:lpstr>Key Take Home Points</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Helaine Bader</dc:creator>
  <cp:lastModifiedBy>Pamela Price</cp:lastModifiedBy>
  <cp:revision>41</cp:revision>
  <cp:lastPrinted>2017-10-18T20:18:17Z</cp:lastPrinted>
  <dcterms:created xsi:type="dcterms:W3CDTF">2017-10-17T18:54:40Z</dcterms:created>
  <dcterms:modified xsi:type="dcterms:W3CDTF">2017-10-19T19:00:48Z</dcterms:modified>
</cp:coreProperties>
</file>